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8" r:id="rId4"/>
    <p:sldId id="268" r:id="rId5"/>
    <p:sldId id="279" r:id="rId6"/>
    <p:sldId id="259" r:id="rId7"/>
    <p:sldId id="280" r:id="rId8"/>
    <p:sldId id="269" r:id="rId9"/>
    <p:sldId id="281" r:id="rId10"/>
    <p:sldId id="270" r:id="rId11"/>
    <p:sldId id="282" r:id="rId12"/>
    <p:sldId id="271" r:id="rId13"/>
    <p:sldId id="283" r:id="rId14"/>
    <p:sldId id="266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VNI-Avo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/sW/GhkbDWE6PujpCbEqCg==" hashData="erI37xRRsMUiSjvvm2sGNUakquyIb2iMzJMxCNy+MTS02tiIWBJxiZ+6h0wrtubt+SMDRe9ChJY+dcC5PWY0hQ=="/>
  <p:extLst>
    <p:ext uri="{521415D9-36F7-43E2-AB2F-B90AF26B5E84}">
      <p14:sectionLst xmlns:p14="http://schemas.microsoft.com/office/powerpoint/2010/main">
        <p14:section name="Phần Mặc định" id="{779BB7C9-55DF-43F9-A369-676E190FFECD}">
          <p14:sldIdLst>
            <p14:sldId id="256"/>
            <p14:sldId id="257"/>
          </p14:sldIdLst>
        </p14:section>
        <p14:section name="Mục Tóm tắt" id="{AFD0E4A9-88EF-42A6-9966-8FEF1A2ADBD7}">
          <p14:sldIdLst>
            <p14:sldId id="278"/>
          </p14:sldIdLst>
        </p14:section>
        <p14:section name="Mục 1" id="{38C38CB0-DE5E-42C3-BE95-CB8ACF59ACB1}">
          <p14:sldIdLst>
            <p14:sldId id="268"/>
            <p14:sldId id="279"/>
          </p14:sldIdLst>
        </p14:section>
        <p14:section name="Mục 2" id="{358E48A7-CF7E-4DEF-A834-EF33F91215A9}">
          <p14:sldIdLst>
            <p14:sldId id="259"/>
            <p14:sldId id="280"/>
          </p14:sldIdLst>
        </p14:section>
        <p14:section name="Mục 3" id="{DD088758-890E-46A5-BDC5-7119E0069585}">
          <p14:sldIdLst>
            <p14:sldId id="269"/>
            <p14:sldId id="281"/>
          </p14:sldIdLst>
        </p14:section>
        <p14:section name="Mục 4" id="{3A2FF76D-6162-477E-B1AC-ABDFB1444E8B}">
          <p14:sldIdLst>
            <p14:sldId id="270"/>
            <p14:sldId id="282"/>
          </p14:sldIdLst>
        </p14:section>
        <p14:section name="Mục 5" id="{87AB11BE-ED58-4B9A-B26F-01E3185390E9}">
          <p14:sldIdLst>
            <p14:sldId id="271"/>
            <p14:sldId id="283"/>
          </p14:sldIdLst>
        </p14:section>
        <p14:section name="Mục 5" id="{A4CE34C6-B73D-4CB2-9018-176DD9CA817B}">
          <p14:sldIdLst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C6F6"/>
    <a:srgbClr val="293CF5"/>
    <a:srgbClr val="1A510E"/>
    <a:srgbClr val="FFFFCC"/>
    <a:srgbClr val="2B8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552" y="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5407D-8DA5-4648-8F7F-BC27DDC2BB3E}" type="datetimeFigureOut">
              <a:rPr lang="vi-VN" smtClean="0"/>
              <a:t>22/05/2023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54A1B-1604-4F84-8CCB-71CAD59081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02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4A1B-1604-4F84-8CCB-71CAD590816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71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4A1B-1604-4F84-8CCB-71CAD5908168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3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754A1B-1604-4F84-8CCB-71CAD590816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942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youtube.com/@lophoctumo6039/playlis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392DD5B-2D49-EA78-F160-90468BA80413}"/>
              </a:ext>
            </a:extLst>
          </p:cNvPr>
          <p:cNvSpPr/>
          <p:nvPr userDrawn="1"/>
        </p:nvSpPr>
        <p:spPr>
          <a:xfrm>
            <a:off x="-2743200" y="1649329"/>
            <a:ext cx="2540000" cy="64633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8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Trợ giảng TuMo</a:t>
            </a: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trang</a:t>
            </a: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  <a:hlinkClick r:id="rId13"/>
              </a:rPr>
              <a:t>https://www.youtube.com/@lophoctumo6039/playlists</a:t>
            </a: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tìm từ khoá LỚP HỌC TUMO trên Youtube) </a:t>
            </a: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KHÔNG</a:t>
            </a: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sử dụng bài giảng với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MỤC ĐÍCH THƯƠNG MẠI.</a:t>
            </a:r>
            <a:endParaRPr lang="vi-VN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Nếu cần hỗ trợ, hãy liên hệ</a:t>
            </a: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Trợ gi</a:t>
            </a:r>
            <a:r>
              <a:rPr lang="vi-VN" sz="18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0868838870.</a:t>
            </a: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>
              <a:effectLst/>
            </a:endParaRPr>
          </a:p>
        </p:txBody>
      </p:sp>
      <p:pic>
        <p:nvPicPr>
          <p:cNvPr id="11" name="Hình ảnh 10" descr="Ảnh có chứa phim hoạt hình, văn bản, vòng tròn, hình mẫu&#10;&#10;Mô tả được tạo tự động">
            <a:extLst>
              <a:ext uri="{FF2B5EF4-FFF2-40B4-BE49-F238E27FC236}">
                <a16:creationId xmlns:a16="http://schemas.microsoft.com/office/drawing/2014/main" id="{21794890-1E91-61D8-5F55-1566F4DDF8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8512" y="-1105112"/>
            <a:ext cx="2705312" cy="27053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jpeg"/><Relationship Id="rId4" Type="http://schemas.openxmlformats.org/officeDocument/2006/relationships/image" Target="../media/image2.jpeg"/><Relationship Id="rId9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7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2.xm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slide" Target="slide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slide" Target="slide8.xml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openxmlformats.org/officeDocument/2006/relationships/slide" Target="slide4.xml"/><Relationship Id="rId14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55232" y="635751"/>
            <a:ext cx="1231200" cy="74991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4766" y="1028700"/>
            <a:ext cx="15098773" cy="7498499"/>
            <a:chOff x="0" y="0"/>
            <a:chExt cx="3976632" cy="19749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33072" y="1345142"/>
            <a:ext cx="14322160" cy="6682011"/>
            <a:chOff x="0" y="-28575"/>
            <a:chExt cx="3772091" cy="17598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35677" y="0"/>
                  </a:moveTo>
                  <a:lnTo>
                    <a:pt x="3736415" y="0"/>
                  </a:lnTo>
                  <a:cubicBezTo>
                    <a:pt x="3756118" y="0"/>
                    <a:pt x="3772091" y="15973"/>
                    <a:pt x="3772091" y="35677"/>
                  </a:cubicBezTo>
                  <a:lnTo>
                    <a:pt x="3772091" y="1695619"/>
                  </a:lnTo>
                  <a:cubicBezTo>
                    <a:pt x="3772091" y="1705081"/>
                    <a:pt x="3768333" y="1714156"/>
                    <a:pt x="3761642" y="1720847"/>
                  </a:cubicBezTo>
                  <a:cubicBezTo>
                    <a:pt x="3754951" y="1727537"/>
                    <a:pt x="3745877" y="1731296"/>
                    <a:pt x="3736415" y="1731296"/>
                  </a:cubicBezTo>
                  <a:lnTo>
                    <a:pt x="35677" y="1731296"/>
                  </a:lnTo>
                  <a:cubicBezTo>
                    <a:pt x="26215" y="1731296"/>
                    <a:pt x="17140" y="1727537"/>
                    <a:pt x="10449" y="1720847"/>
                  </a:cubicBezTo>
                  <a:cubicBezTo>
                    <a:pt x="3759" y="1714156"/>
                    <a:pt x="0" y="1705081"/>
                    <a:pt x="0" y="1695619"/>
                  </a:cubicBezTo>
                  <a:lnTo>
                    <a:pt x="0" y="35677"/>
                  </a:lnTo>
                  <a:cubicBezTo>
                    <a:pt x="0" y="26215"/>
                    <a:pt x="3759" y="17140"/>
                    <a:pt x="10449" y="10449"/>
                  </a:cubicBezTo>
                  <a:cubicBezTo>
                    <a:pt x="17140" y="3759"/>
                    <a:pt x="26215" y="0"/>
                    <a:pt x="35677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31392" y="390532"/>
            <a:ext cx="2154058" cy="21271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455041" y="3306032"/>
            <a:ext cx="6809806" cy="7177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30626" y="2919276"/>
            <a:ext cx="7350517" cy="7747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16814" flipH="1">
            <a:off x="1437722" y="720133"/>
            <a:ext cx="1698705" cy="18848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733032" y="5816778"/>
            <a:ext cx="482193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8"/>
              </a:lnSpc>
            </a:pPr>
            <a:r>
              <a:rPr lang="en-US" sz="6000" b="1" spc="4">
                <a:solidFill>
                  <a:srgbClr val="1A510E"/>
                </a:solidFill>
                <a:latin typeface="+mj-lt"/>
              </a:rPr>
              <a:t>(Tiết 2)</a:t>
            </a:r>
          </a:p>
        </p:txBody>
      </p:sp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3927DF4B-5CEC-CD29-F855-94B12747F725}"/>
              </a:ext>
            </a:extLst>
          </p:cNvPr>
          <p:cNvSpPr/>
          <p:nvPr/>
        </p:nvSpPr>
        <p:spPr>
          <a:xfrm>
            <a:off x="4319304" y="2721700"/>
            <a:ext cx="10084478" cy="2528926"/>
          </a:xfrm>
          <a:custGeom>
            <a:avLst/>
            <a:gdLst/>
            <a:ahLst/>
            <a:cxnLst/>
            <a:rect l="l" t="t" r="r" b="b"/>
            <a:pathLst>
              <a:path w="10084478" h="2528926">
                <a:moveTo>
                  <a:pt x="6315588" y="1864843"/>
                </a:moveTo>
                <a:lnTo>
                  <a:pt x="6320332" y="2070392"/>
                </a:lnTo>
                <a:cubicBezTo>
                  <a:pt x="6362496" y="2067230"/>
                  <a:pt x="6392802" y="2056162"/>
                  <a:pt x="6411248" y="2037188"/>
                </a:cubicBezTo>
                <a:cubicBezTo>
                  <a:pt x="6429694" y="2018214"/>
                  <a:pt x="6438918" y="1997659"/>
                  <a:pt x="6438918" y="1975523"/>
                </a:cubicBezTo>
                <a:cubicBezTo>
                  <a:pt x="6437864" y="1944954"/>
                  <a:pt x="6427060" y="1919392"/>
                  <a:pt x="6406504" y="1898837"/>
                </a:cubicBezTo>
                <a:cubicBezTo>
                  <a:pt x="6385950" y="1878282"/>
                  <a:pt x="6355644" y="1866951"/>
                  <a:pt x="6315588" y="1864843"/>
                </a:cubicBezTo>
                <a:close/>
                <a:moveTo>
                  <a:pt x="4772539" y="1864843"/>
                </a:moveTo>
                <a:lnTo>
                  <a:pt x="4777282" y="2070392"/>
                </a:lnTo>
                <a:cubicBezTo>
                  <a:pt x="4819446" y="2067230"/>
                  <a:pt x="4849752" y="2056162"/>
                  <a:pt x="4868198" y="2037188"/>
                </a:cubicBezTo>
                <a:cubicBezTo>
                  <a:pt x="4886646" y="2018214"/>
                  <a:pt x="4895868" y="1997659"/>
                  <a:pt x="4895868" y="1975523"/>
                </a:cubicBezTo>
                <a:cubicBezTo>
                  <a:pt x="4894814" y="1944954"/>
                  <a:pt x="4884010" y="1919392"/>
                  <a:pt x="4863455" y="1898837"/>
                </a:cubicBezTo>
                <a:cubicBezTo>
                  <a:pt x="4842900" y="1878282"/>
                  <a:pt x="4812594" y="1866951"/>
                  <a:pt x="4772539" y="1864843"/>
                </a:cubicBezTo>
                <a:close/>
                <a:moveTo>
                  <a:pt x="2915164" y="1864843"/>
                </a:moveTo>
                <a:lnTo>
                  <a:pt x="2919907" y="2070392"/>
                </a:lnTo>
                <a:cubicBezTo>
                  <a:pt x="2962071" y="2067230"/>
                  <a:pt x="2992377" y="2056162"/>
                  <a:pt x="3010824" y="2037188"/>
                </a:cubicBezTo>
                <a:cubicBezTo>
                  <a:pt x="3029270" y="2018214"/>
                  <a:pt x="3038494" y="1997659"/>
                  <a:pt x="3038494" y="1975523"/>
                </a:cubicBezTo>
                <a:cubicBezTo>
                  <a:pt x="3037439" y="1944954"/>
                  <a:pt x="3026635" y="1919392"/>
                  <a:pt x="3006081" y="1898837"/>
                </a:cubicBezTo>
                <a:cubicBezTo>
                  <a:pt x="2985525" y="1878282"/>
                  <a:pt x="2955220" y="1866951"/>
                  <a:pt x="2915164" y="1864843"/>
                </a:cubicBezTo>
                <a:close/>
                <a:moveTo>
                  <a:pt x="5991910" y="1643482"/>
                </a:moveTo>
                <a:lnTo>
                  <a:pt x="6007722" y="1880654"/>
                </a:lnTo>
                <a:lnTo>
                  <a:pt x="5789522" y="1875911"/>
                </a:lnTo>
                <a:lnTo>
                  <a:pt x="5802172" y="2513114"/>
                </a:lnTo>
                <a:lnTo>
                  <a:pt x="5565000" y="2513114"/>
                </a:lnTo>
                <a:lnTo>
                  <a:pt x="5576068" y="1869586"/>
                </a:lnTo>
                <a:lnTo>
                  <a:pt x="5384748" y="1864843"/>
                </a:lnTo>
                <a:lnTo>
                  <a:pt x="5375262" y="1659293"/>
                </a:lnTo>
                <a:close/>
                <a:moveTo>
                  <a:pt x="4454060" y="1643482"/>
                </a:moveTo>
                <a:lnTo>
                  <a:pt x="4469872" y="1880654"/>
                </a:lnTo>
                <a:lnTo>
                  <a:pt x="4169454" y="1864843"/>
                </a:lnTo>
                <a:lnTo>
                  <a:pt x="4172616" y="1975523"/>
                </a:lnTo>
                <a:lnTo>
                  <a:pt x="4438250" y="1959712"/>
                </a:lnTo>
                <a:lnTo>
                  <a:pt x="4422438" y="2196884"/>
                </a:lnTo>
                <a:lnTo>
                  <a:pt x="4180522" y="2182654"/>
                </a:lnTo>
                <a:lnTo>
                  <a:pt x="4185266" y="2291753"/>
                </a:lnTo>
                <a:lnTo>
                  <a:pt x="4469872" y="2275942"/>
                </a:lnTo>
                <a:lnTo>
                  <a:pt x="4454060" y="2513114"/>
                </a:lnTo>
                <a:lnTo>
                  <a:pt x="3948093" y="2513114"/>
                </a:lnTo>
                <a:lnTo>
                  <a:pt x="3963904" y="1659293"/>
                </a:lnTo>
                <a:close/>
                <a:moveTo>
                  <a:pt x="3502704" y="1643482"/>
                </a:moveTo>
                <a:lnTo>
                  <a:pt x="3507447" y="1959712"/>
                </a:lnTo>
                <a:lnTo>
                  <a:pt x="3670306" y="1959712"/>
                </a:lnTo>
                <a:lnTo>
                  <a:pt x="3676630" y="1659293"/>
                </a:lnTo>
                <a:lnTo>
                  <a:pt x="3882180" y="1643482"/>
                </a:lnTo>
                <a:lnTo>
                  <a:pt x="3897991" y="2513114"/>
                </a:lnTo>
                <a:lnTo>
                  <a:pt x="3660819" y="2513114"/>
                </a:lnTo>
                <a:lnTo>
                  <a:pt x="3665563" y="2196884"/>
                </a:lnTo>
                <a:lnTo>
                  <a:pt x="3512192" y="2196884"/>
                </a:lnTo>
                <a:lnTo>
                  <a:pt x="3518515" y="2513114"/>
                </a:lnTo>
                <a:lnTo>
                  <a:pt x="3281344" y="2513114"/>
                </a:lnTo>
                <a:lnTo>
                  <a:pt x="3297154" y="1659293"/>
                </a:lnTo>
                <a:close/>
                <a:moveTo>
                  <a:pt x="6282384" y="1627670"/>
                </a:moveTo>
                <a:cubicBezTo>
                  <a:pt x="6337198" y="1627670"/>
                  <a:pt x="6387004" y="1633731"/>
                  <a:pt x="6431802" y="1645853"/>
                </a:cubicBezTo>
                <a:cubicBezTo>
                  <a:pt x="6476602" y="1657976"/>
                  <a:pt x="6514814" y="1676422"/>
                  <a:pt x="6546436" y="1701194"/>
                </a:cubicBezTo>
                <a:cubicBezTo>
                  <a:pt x="6578060" y="1725965"/>
                  <a:pt x="6602304" y="1757061"/>
                  <a:pt x="6619169" y="1794482"/>
                </a:cubicBezTo>
                <a:cubicBezTo>
                  <a:pt x="6636035" y="1831902"/>
                  <a:pt x="6644468" y="1876438"/>
                  <a:pt x="6644468" y="1928089"/>
                </a:cubicBezTo>
                <a:cubicBezTo>
                  <a:pt x="6644468" y="1978685"/>
                  <a:pt x="6633663" y="2021904"/>
                  <a:pt x="6612054" y="2057743"/>
                </a:cubicBezTo>
                <a:cubicBezTo>
                  <a:pt x="6590446" y="2093582"/>
                  <a:pt x="6562248" y="2123624"/>
                  <a:pt x="6527462" y="2147868"/>
                </a:cubicBezTo>
                <a:lnTo>
                  <a:pt x="6676090" y="2513114"/>
                </a:lnTo>
                <a:lnTo>
                  <a:pt x="6423106" y="2513114"/>
                </a:lnTo>
                <a:lnTo>
                  <a:pt x="6350374" y="2209533"/>
                </a:lnTo>
                <a:lnTo>
                  <a:pt x="6321913" y="2212696"/>
                </a:lnTo>
                <a:lnTo>
                  <a:pt x="6328238" y="2513114"/>
                </a:lnTo>
                <a:lnTo>
                  <a:pt x="6091065" y="2513114"/>
                </a:lnTo>
                <a:lnTo>
                  <a:pt x="6102134" y="1872748"/>
                </a:lnTo>
                <a:cubicBezTo>
                  <a:pt x="6086322" y="1874857"/>
                  <a:pt x="6075254" y="1876438"/>
                  <a:pt x="6068929" y="1877492"/>
                </a:cubicBezTo>
                <a:cubicBezTo>
                  <a:pt x="6064713" y="1878546"/>
                  <a:pt x="6061550" y="1879600"/>
                  <a:pt x="6059442" y="1880654"/>
                </a:cubicBezTo>
                <a:lnTo>
                  <a:pt x="6043630" y="1643482"/>
                </a:lnTo>
                <a:cubicBezTo>
                  <a:pt x="6060496" y="1641374"/>
                  <a:pt x="6080524" y="1638738"/>
                  <a:pt x="6103714" y="1635576"/>
                </a:cubicBezTo>
                <a:cubicBezTo>
                  <a:pt x="6123742" y="1633468"/>
                  <a:pt x="6148514" y="1631623"/>
                  <a:pt x="6178028" y="1630042"/>
                </a:cubicBezTo>
                <a:cubicBezTo>
                  <a:pt x="6207543" y="1628461"/>
                  <a:pt x="6242329" y="1627670"/>
                  <a:pt x="6282384" y="1627670"/>
                </a:cubicBezTo>
                <a:close/>
                <a:moveTo>
                  <a:pt x="4739334" y="1627670"/>
                </a:moveTo>
                <a:cubicBezTo>
                  <a:pt x="4794148" y="1627670"/>
                  <a:pt x="4843954" y="1633731"/>
                  <a:pt x="4888754" y="1645853"/>
                </a:cubicBezTo>
                <a:cubicBezTo>
                  <a:pt x="4933552" y="1657976"/>
                  <a:pt x="4971764" y="1676422"/>
                  <a:pt x="5003386" y="1701194"/>
                </a:cubicBezTo>
                <a:cubicBezTo>
                  <a:pt x="5035010" y="1725965"/>
                  <a:pt x="5059254" y="1757061"/>
                  <a:pt x="5076119" y="1794482"/>
                </a:cubicBezTo>
                <a:cubicBezTo>
                  <a:pt x="5092985" y="1831902"/>
                  <a:pt x="5101418" y="1876438"/>
                  <a:pt x="5101418" y="1928089"/>
                </a:cubicBezTo>
                <a:cubicBezTo>
                  <a:pt x="5101418" y="1980794"/>
                  <a:pt x="5092194" y="2025593"/>
                  <a:pt x="5073748" y="2062486"/>
                </a:cubicBezTo>
                <a:cubicBezTo>
                  <a:pt x="5055300" y="2099380"/>
                  <a:pt x="5031057" y="2129949"/>
                  <a:pt x="5001015" y="2154193"/>
                </a:cubicBezTo>
                <a:cubicBezTo>
                  <a:pt x="4970974" y="2178437"/>
                  <a:pt x="4936978" y="2196357"/>
                  <a:pt x="4899030" y="2207952"/>
                </a:cubicBezTo>
                <a:cubicBezTo>
                  <a:pt x="4861084" y="2219547"/>
                  <a:pt x="4821554" y="2226399"/>
                  <a:pt x="4780444" y="2228507"/>
                </a:cubicBezTo>
                <a:lnTo>
                  <a:pt x="4785188" y="2513114"/>
                </a:lnTo>
                <a:lnTo>
                  <a:pt x="4548016" y="2513114"/>
                </a:lnTo>
                <a:lnTo>
                  <a:pt x="4559084" y="1872748"/>
                </a:lnTo>
                <a:lnTo>
                  <a:pt x="4516392" y="1880654"/>
                </a:lnTo>
                <a:lnTo>
                  <a:pt x="4500581" y="1643482"/>
                </a:lnTo>
                <a:cubicBezTo>
                  <a:pt x="4517446" y="1641374"/>
                  <a:pt x="4537474" y="1638738"/>
                  <a:pt x="4560664" y="1635576"/>
                </a:cubicBezTo>
                <a:cubicBezTo>
                  <a:pt x="4580692" y="1633468"/>
                  <a:pt x="4605464" y="1631623"/>
                  <a:pt x="4634978" y="1630042"/>
                </a:cubicBezTo>
                <a:cubicBezTo>
                  <a:pt x="4664493" y="1628461"/>
                  <a:pt x="4699279" y="1627670"/>
                  <a:pt x="4739334" y="1627670"/>
                </a:cubicBezTo>
                <a:close/>
                <a:moveTo>
                  <a:pt x="2881960" y="1627670"/>
                </a:moveTo>
                <a:cubicBezTo>
                  <a:pt x="2936774" y="1627670"/>
                  <a:pt x="2986580" y="1633731"/>
                  <a:pt x="3031378" y="1645853"/>
                </a:cubicBezTo>
                <a:cubicBezTo>
                  <a:pt x="3076178" y="1657976"/>
                  <a:pt x="3114389" y="1676422"/>
                  <a:pt x="3146012" y="1701194"/>
                </a:cubicBezTo>
                <a:cubicBezTo>
                  <a:pt x="3177635" y="1725965"/>
                  <a:pt x="3201879" y="1757061"/>
                  <a:pt x="3218745" y="1794482"/>
                </a:cubicBezTo>
                <a:cubicBezTo>
                  <a:pt x="3235610" y="1831902"/>
                  <a:pt x="3244043" y="1876438"/>
                  <a:pt x="3244043" y="1928089"/>
                </a:cubicBezTo>
                <a:cubicBezTo>
                  <a:pt x="3244043" y="1980794"/>
                  <a:pt x="3234819" y="2025593"/>
                  <a:pt x="3216373" y="2062486"/>
                </a:cubicBezTo>
                <a:cubicBezTo>
                  <a:pt x="3197926" y="2099380"/>
                  <a:pt x="3173682" y="2129949"/>
                  <a:pt x="3143640" y="2154193"/>
                </a:cubicBezTo>
                <a:cubicBezTo>
                  <a:pt x="3113598" y="2178437"/>
                  <a:pt x="3079603" y="2196357"/>
                  <a:pt x="3041656" y="2207952"/>
                </a:cubicBezTo>
                <a:cubicBezTo>
                  <a:pt x="3003708" y="2219547"/>
                  <a:pt x="2964180" y="2226399"/>
                  <a:pt x="2923070" y="2228507"/>
                </a:cubicBezTo>
                <a:lnTo>
                  <a:pt x="2927813" y="2513114"/>
                </a:lnTo>
                <a:lnTo>
                  <a:pt x="2690641" y="2513114"/>
                </a:lnTo>
                <a:lnTo>
                  <a:pt x="2701709" y="1872748"/>
                </a:lnTo>
                <a:lnTo>
                  <a:pt x="2659017" y="1880654"/>
                </a:lnTo>
                <a:lnTo>
                  <a:pt x="2643206" y="1643482"/>
                </a:lnTo>
                <a:cubicBezTo>
                  <a:pt x="2660072" y="1641374"/>
                  <a:pt x="2680100" y="1638738"/>
                  <a:pt x="2703290" y="1635576"/>
                </a:cubicBezTo>
                <a:cubicBezTo>
                  <a:pt x="2723318" y="1633468"/>
                  <a:pt x="2748089" y="1631623"/>
                  <a:pt x="2777604" y="1630042"/>
                </a:cubicBezTo>
                <a:cubicBezTo>
                  <a:pt x="2807119" y="1628461"/>
                  <a:pt x="2841904" y="1627670"/>
                  <a:pt x="2881960" y="1627670"/>
                </a:cubicBezTo>
                <a:close/>
                <a:moveTo>
                  <a:pt x="7480401" y="1445838"/>
                </a:moveTo>
                <a:cubicBezTo>
                  <a:pt x="7484617" y="1454271"/>
                  <a:pt x="7488834" y="1464285"/>
                  <a:pt x="7493050" y="1475880"/>
                </a:cubicBezTo>
                <a:cubicBezTo>
                  <a:pt x="7496212" y="1486421"/>
                  <a:pt x="7499374" y="1499333"/>
                  <a:pt x="7502537" y="1514618"/>
                </a:cubicBezTo>
                <a:cubicBezTo>
                  <a:pt x="7505699" y="1529902"/>
                  <a:pt x="7507280" y="1548086"/>
                  <a:pt x="7507280" y="1569168"/>
                </a:cubicBezTo>
                <a:cubicBezTo>
                  <a:pt x="7508334" y="1619764"/>
                  <a:pt x="7500956" y="1660611"/>
                  <a:pt x="7485144" y="1691707"/>
                </a:cubicBezTo>
                <a:cubicBezTo>
                  <a:pt x="7469332" y="1722803"/>
                  <a:pt x="7444562" y="1745729"/>
                  <a:pt x="7410830" y="1760487"/>
                </a:cubicBezTo>
                <a:cubicBezTo>
                  <a:pt x="7421372" y="1804759"/>
                  <a:pt x="7429276" y="1851666"/>
                  <a:pt x="7434548" y="1901209"/>
                </a:cubicBezTo>
                <a:cubicBezTo>
                  <a:pt x="7439818" y="1950752"/>
                  <a:pt x="7442453" y="2007146"/>
                  <a:pt x="7442453" y="2070392"/>
                </a:cubicBezTo>
                <a:cubicBezTo>
                  <a:pt x="7442453" y="2129422"/>
                  <a:pt x="7437710" y="2186343"/>
                  <a:pt x="7428222" y="2241156"/>
                </a:cubicBezTo>
                <a:cubicBezTo>
                  <a:pt x="7418736" y="2295970"/>
                  <a:pt x="7400552" y="2344722"/>
                  <a:pt x="7373673" y="2387413"/>
                </a:cubicBezTo>
                <a:cubicBezTo>
                  <a:pt x="7346794" y="2430104"/>
                  <a:pt x="7309636" y="2464362"/>
                  <a:pt x="7262202" y="2490187"/>
                </a:cubicBezTo>
                <a:cubicBezTo>
                  <a:pt x="7214768" y="2516013"/>
                  <a:pt x="7153630" y="2528926"/>
                  <a:pt x="7078789" y="2528926"/>
                </a:cubicBezTo>
                <a:cubicBezTo>
                  <a:pt x="7007110" y="2528926"/>
                  <a:pt x="6948080" y="2516013"/>
                  <a:pt x="6901700" y="2490187"/>
                </a:cubicBezTo>
                <a:cubicBezTo>
                  <a:pt x="6855320" y="2464362"/>
                  <a:pt x="6818162" y="2430104"/>
                  <a:pt x="6790228" y="2387413"/>
                </a:cubicBezTo>
                <a:cubicBezTo>
                  <a:pt x="6762296" y="2344722"/>
                  <a:pt x="6742794" y="2295970"/>
                  <a:pt x="6731726" y="2241156"/>
                </a:cubicBezTo>
                <a:cubicBezTo>
                  <a:pt x="6720658" y="2186343"/>
                  <a:pt x="6715124" y="2129422"/>
                  <a:pt x="6715124" y="2070392"/>
                </a:cubicBezTo>
                <a:cubicBezTo>
                  <a:pt x="6715124" y="2022958"/>
                  <a:pt x="6716705" y="1980794"/>
                  <a:pt x="6719868" y="1943900"/>
                </a:cubicBezTo>
                <a:cubicBezTo>
                  <a:pt x="6723030" y="1907007"/>
                  <a:pt x="6727510" y="1872748"/>
                  <a:pt x="6733307" y="1841125"/>
                </a:cubicBezTo>
                <a:cubicBezTo>
                  <a:pt x="6739105" y="1809502"/>
                  <a:pt x="6746484" y="1779197"/>
                  <a:pt x="6755444" y="1750209"/>
                </a:cubicBezTo>
                <a:cubicBezTo>
                  <a:pt x="6764404" y="1721222"/>
                  <a:pt x="6774680" y="1690916"/>
                  <a:pt x="6786276" y="1659293"/>
                </a:cubicBezTo>
                <a:lnTo>
                  <a:pt x="7023448" y="1643482"/>
                </a:lnTo>
                <a:cubicBezTo>
                  <a:pt x="7015016" y="1662456"/>
                  <a:pt x="7007110" y="1687754"/>
                  <a:pt x="6999731" y="1719377"/>
                </a:cubicBezTo>
                <a:cubicBezTo>
                  <a:pt x="6992353" y="1751000"/>
                  <a:pt x="6985501" y="1786312"/>
                  <a:pt x="6979176" y="1825314"/>
                </a:cubicBezTo>
                <a:cubicBezTo>
                  <a:pt x="6972852" y="1864316"/>
                  <a:pt x="6967845" y="1905162"/>
                  <a:pt x="6964155" y="1947853"/>
                </a:cubicBezTo>
                <a:cubicBezTo>
                  <a:pt x="6960466" y="1990544"/>
                  <a:pt x="6958094" y="2032181"/>
                  <a:pt x="6957040" y="2072764"/>
                </a:cubicBezTo>
                <a:cubicBezTo>
                  <a:pt x="6955986" y="2113347"/>
                  <a:pt x="6956776" y="2151558"/>
                  <a:pt x="6959412" y="2187397"/>
                </a:cubicBezTo>
                <a:cubicBezTo>
                  <a:pt x="6962047" y="2223237"/>
                  <a:pt x="6967581" y="2252751"/>
                  <a:pt x="6976014" y="2275942"/>
                </a:cubicBezTo>
                <a:cubicBezTo>
                  <a:pt x="6981284" y="2282266"/>
                  <a:pt x="6988663" y="2287537"/>
                  <a:pt x="6998150" y="2291753"/>
                </a:cubicBezTo>
                <a:cubicBezTo>
                  <a:pt x="7006583" y="2295970"/>
                  <a:pt x="7017124" y="2299659"/>
                  <a:pt x="7029772" y="2302821"/>
                </a:cubicBezTo>
                <a:cubicBezTo>
                  <a:pt x="7042422" y="2305984"/>
                  <a:pt x="7058761" y="2307565"/>
                  <a:pt x="7078789" y="2307565"/>
                </a:cubicBezTo>
                <a:cubicBezTo>
                  <a:pt x="7098816" y="2307565"/>
                  <a:pt x="7115946" y="2305984"/>
                  <a:pt x="7130176" y="2302821"/>
                </a:cubicBezTo>
                <a:cubicBezTo>
                  <a:pt x="7144406" y="2299659"/>
                  <a:pt x="7156792" y="2295970"/>
                  <a:pt x="7167333" y="2291753"/>
                </a:cubicBezTo>
                <a:cubicBezTo>
                  <a:pt x="7178928" y="2287537"/>
                  <a:pt x="7188942" y="2282266"/>
                  <a:pt x="7197374" y="2275942"/>
                </a:cubicBezTo>
                <a:cubicBezTo>
                  <a:pt x="7204754" y="2252751"/>
                  <a:pt x="7209760" y="2223764"/>
                  <a:pt x="7212396" y="2188978"/>
                </a:cubicBezTo>
                <a:cubicBezTo>
                  <a:pt x="7215031" y="2154193"/>
                  <a:pt x="7215295" y="2117036"/>
                  <a:pt x="7213186" y="2077507"/>
                </a:cubicBezTo>
                <a:cubicBezTo>
                  <a:pt x="7211078" y="2037979"/>
                  <a:pt x="7207125" y="1997396"/>
                  <a:pt x="7201328" y="1955759"/>
                </a:cubicBezTo>
                <a:cubicBezTo>
                  <a:pt x="7195530" y="1914122"/>
                  <a:pt x="7188942" y="1874330"/>
                  <a:pt x="7181564" y="1836382"/>
                </a:cubicBezTo>
                <a:cubicBezTo>
                  <a:pt x="7174184" y="1798434"/>
                  <a:pt x="7166279" y="1764176"/>
                  <a:pt x="7157846" y="1733607"/>
                </a:cubicBezTo>
                <a:cubicBezTo>
                  <a:pt x="7149414" y="1703038"/>
                  <a:pt x="7141508" y="1678267"/>
                  <a:pt x="7134129" y="1659293"/>
                </a:cubicBezTo>
                <a:lnTo>
                  <a:pt x="7235322" y="1646644"/>
                </a:lnTo>
                <a:cubicBezTo>
                  <a:pt x="7263784" y="1636103"/>
                  <a:pt x="7285392" y="1620555"/>
                  <a:pt x="7300150" y="1600000"/>
                </a:cubicBezTo>
                <a:cubicBezTo>
                  <a:pt x="7314907" y="1579445"/>
                  <a:pt x="7321759" y="1561789"/>
                  <a:pt x="7320704" y="1547032"/>
                </a:cubicBezTo>
                <a:cubicBezTo>
                  <a:pt x="7320704" y="1531220"/>
                  <a:pt x="7319914" y="1518044"/>
                  <a:pt x="7318333" y="1507503"/>
                </a:cubicBezTo>
                <a:cubicBezTo>
                  <a:pt x="7316752" y="1496962"/>
                  <a:pt x="7314907" y="1488002"/>
                  <a:pt x="7312799" y="1480623"/>
                </a:cubicBezTo>
                <a:cubicBezTo>
                  <a:pt x="7310691" y="1472191"/>
                  <a:pt x="7308582" y="1465339"/>
                  <a:pt x="7306474" y="1460068"/>
                </a:cubicBezTo>
                <a:close/>
                <a:moveTo>
                  <a:pt x="4318082" y="1352550"/>
                </a:moveTo>
                <a:lnTo>
                  <a:pt x="4381328" y="1526477"/>
                </a:lnTo>
                <a:lnTo>
                  <a:pt x="4065098" y="1573911"/>
                </a:lnTo>
                <a:lnTo>
                  <a:pt x="4049287" y="1479042"/>
                </a:lnTo>
                <a:close/>
                <a:moveTo>
                  <a:pt x="6976014" y="1335157"/>
                </a:moveTo>
                <a:lnTo>
                  <a:pt x="7244810" y="1461649"/>
                </a:lnTo>
                <a:lnTo>
                  <a:pt x="7228998" y="1572330"/>
                </a:lnTo>
                <a:lnTo>
                  <a:pt x="6912768" y="1509084"/>
                </a:lnTo>
                <a:close/>
                <a:moveTo>
                  <a:pt x="7934229" y="1230135"/>
                </a:moveTo>
                <a:cubicBezTo>
                  <a:pt x="8008016" y="1230135"/>
                  <a:pt x="8044909" y="1267028"/>
                  <a:pt x="8044909" y="1340815"/>
                </a:cubicBezTo>
                <a:cubicBezTo>
                  <a:pt x="8044909" y="1414602"/>
                  <a:pt x="8008016" y="1451496"/>
                  <a:pt x="7934229" y="1451496"/>
                </a:cubicBezTo>
                <a:cubicBezTo>
                  <a:pt x="7860442" y="1451496"/>
                  <a:pt x="7823549" y="1414602"/>
                  <a:pt x="7823549" y="1340815"/>
                </a:cubicBezTo>
                <a:cubicBezTo>
                  <a:pt x="7823549" y="1267028"/>
                  <a:pt x="7860442" y="1230135"/>
                  <a:pt x="7934229" y="1230135"/>
                </a:cubicBezTo>
                <a:close/>
                <a:moveTo>
                  <a:pt x="2873598" y="1230135"/>
                </a:moveTo>
                <a:cubicBezTo>
                  <a:pt x="2947384" y="1230135"/>
                  <a:pt x="2984278" y="1267028"/>
                  <a:pt x="2984278" y="1340815"/>
                </a:cubicBezTo>
                <a:cubicBezTo>
                  <a:pt x="2984278" y="1414602"/>
                  <a:pt x="2947384" y="1451496"/>
                  <a:pt x="2873598" y="1451496"/>
                </a:cubicBezTo>
                <a:cubicBezTo>
                  <a:pt x="2799810" y="1451496"/>
                  <a:pt x="2762916" y="1414602"/>
                  <a:pt x="2762916" y="1340815"/>
                </a:cubicBezTo>
                <a:cubicBezTo>
                  <a:pt x="2762916" y="1267028"/>
                  <a:pt x="2799810" y="1230135"/>
                  <a:pt x="2873598" y="1230135"/>
                </a:cubicBezTo>
                <a:close/>
                <a:moveTo>
                  <a:pt x="9973798" y="923392"/>
                </a:moveTo>
                <a:cubicBezTo>
                  <a:pt x="10047585" y="923392"/>
                  <a:pt x="10084478" y="960285"/>
                  <a:pt x="10084478" y="1034072"/>
                </a:cubicBezTo>
                <a:cubicBezTo>
                  <a:pt x="10084478" y="1065695"/>
                  <a:pt x="10080789" y="1090730"/>
                  <a:pt x="10073410" y="1109177"/>
                </a:cubicBezTo>
                <a:cubicBezTo>
                  <a:pt x="10066031" y="1127624"/>
                  <a:pt x="10053910" y="1144753"/>
                  <a:pt x="10037044" y="1160564"/>
                </a:cubicBezTo>
                <a:cubicBezTo>
                  <a:pt x="10026502" y="1171105"/>
                  <a:pt x="10014381" y="1180065"/>
                  <a:pt x="10000677" y="1187444"/>
                </a:cubicBezTo>
                <a:cubicBezTo>
                  <a:pt x="9986975" y="1194822"/>
                  <a:pt x="9973271" y="1201147"/>
                  <a:pt x="9959567" y="1206418"/>
                </a:cubicBezTo>
                <a:cubicBezTo>
                  <a:pt x="9943755" y="1212742"/>
                  <a:pt x="9927418" y="1218540"/>
                  <a:pt x="9910551" y="1223810"/>
                </a:cubicBezTo>
                <a:lnTo>
                  <a:pt x="9894740" y="1176376"/>
                </a:lnTo>
                <a:cubicBezTo>
                  <a:pt x="9903173" y="1173213"/>
                  <a:pt x="9911606" y="1169524"/>
                  <a:pt x="9920038" y="1165308"/>
                </a:cubicBezTo>
                <a:cubicBezTo>
                  <a:pt x="9927418" y="1161091"/>
                  <a:pt x="9934533" y="1156084"/>
                  <a:pt x="9941384" y="1150287"/>
                </a:cubicBezTo>
                <a:cubicBezTo>
                  <a:pt x="9948236" y="1144489"/>
                  <a:pt x="9953770" y="1137374"/>
                  <a:pt x="9957986" y="1128941"/>
                </a:cubicBezTo>
                <a:cubicBezTo>
                  <a:pt x="9930580" y="1128941"/>
                  <a:pt x="9907917" y="1121035"/>
                  <a:pt x="9889997" y="1105224"/>
                </a:cubicBezTo>
                <a:cubicBezTo>
                  <a:pt x="9872077" y="1089412"/>
                  <a:pt x="9863117" y="1065695"/>
                  <a:pt x="9863117" y="1034072"/>
                </a:cubicBezTo>
                <a:cubicBezTo>
                  <a:pt x="9863117" y="960285"/>
                  <a:pt x="9900011" y="923392"/>
                  <a:pt x="9973798" y="923392"/>
                </a:cubicBezTo>
                <a:close/>
                <a:moveTo>
                  <a:pt x="2865691" y="543916"/>
                </a:moveTo>
                <a:lnTo>
                  <a:pt x="2823000" y="875957"/>
                </a:lnTo>
                <a:lnTo>
                  <a:pt x="2916288" y="875957"/>
                </a:lnTo>
                <a:close/>
                <a:moveTo>
                  <a:pt x="7926323" y="528104"/>
                </a:moveTo>
                <a:cubicBezTo>
                  <a:pt x="7868348" y="528104"/>
                  <a:pt x="7824075" y="546287"/>
                  <a:pt x="7793507" y="582654"/>
                </a:cubicBezTo>
                <a:cubicBezTo>
                  <a:pt x="7762938" y="619020"/>
                  <a:pt x="7747653" y="666191"/>
                  <a:pt x="7747653" y="724167"/>
                </a:cubicBezTo>
                <a:cubicBezTo>
                  <a:pt x="7747653" y="782142"/>
                  <a:pt x="7762938" y="829840"/>
                  <a:pt x="7793507" y="867261"/>
                </a:cubicBezTo>
                <a:cubicBezTo>
                  <a:pt x="7824075" y="904681"/>
                  <a:pt x="7868348" y="923392"/>
                  <a:pt x="7926323" y="923392"/>
                </a:cubicBezTo>
                <a:cubicBezTo>
                  <a:pt x="7984299" y="923392"/>
                  <a:pt x="8029625" y="904681"/>
                  <a:pt x="8062302" y="867261"/>
                </a:cubicBezTo>
                <a:cubicBezTo>
                  <a:pt x="8094980" y="829840"/>
                  <a:pt x="8111318" y="782142"/>
                  <a:pt x="8111318" y="724167"/>
                </a:cubicBezTo>
                <a:cubicBezTo>
                  <a:pt x="8111318" y="666191"/>
                  <a:pt x="8094980" y="619020"/>
                  <a:pt x="8062302" y="582654"/>
                </a:cubicBezTo>
                <a:cubicBezTo>
                  <a:pt x="8029625" y="546287"/>
                  <a:pt x="7984299" y="528104"/>
                  <a:pt x="7926323" y="528104"/>
                </a:cubicBezTo>
                <a:close/>
                <a:moveTo>
                  <a:pt x="411098" y="528104"/>
                </a:moveTo>
                <a:cubicBezTo>
                  <a:pt x="353123" y="528104"/>
                  <a:pt x="308851" y="546287"/>
                  <a:pt x="278282" y="582654"/>
                </a:cubicBezTo>
                <a:cubicBezTo>
                  <a:pt x="247713" y="619020"/>
                  <a:pt x="232429" y="666191"/>
                  <a:pt x="232429" y="724167"/>
                </a:cubicBezTo>
                <a:cubicBezTo>
                  <a:pt x="232429" y="782142"/>
                  <a:pt x="247713" y="829840"/>
                  <a:pt x="278282" y="867261"/>
                </a:cubicBezTo>
                <a:cubicBezTo>
                  <a:pt x="308851" y="904681"/>
                  <a:pt x="353123" y="923392"/>
                  <a:pt x="411098" y="923392"/>
                </a:cubicBezTo>
                <a:cubicBezTo>
                  <a:pt x="469074" y="923392"/>
                  <a:pt x="514400" y="904681"/>
                  <a:pt x="547077" y="867261"/>
                </a:cubicBezTo>
                <a:cubicBezTo>
                  <a:pt x="579754" y="829840"/>
                  <a:pt x="596093" y="782142"/>
                  <a:pt x="596093" y="724167"/>
                </a:cubicBezTo>
                <a:cubicBezTo>
                  <a:pt x="596093" y="666191"/>
                  <a:pt x="579754" y="619020"/>
                  <a:pt x="547077" y="582654"/>
                </a:cubicBezTo>
                <a:cubicBezTo>
                  <a:pt x="514400" y="546287"/>
                  <a:pt x="469074" y="528104"/>
                  <a:pt x="411098" y="528104"/>
                </a:cubicBezTo>
                <a:close/>
                <a:moveTo>
                  <a:pt x="6239388" y="512293"/>
                </a:moveTo>
                <a:lnTo>
                  <a:pt x="6244132" y="717842"/>
                </a:lnTo>
                <a:cubicBezTo>
                  <a:pt x="6286296" y="714680"/>
                  <a:pt x="6316601" y="703612"/>
                  <a:pt x="6335048" y="684638"/>
                </a:cubicBezTo>
                <a:cubicBezTo>
                  <a:pt x="6353496" y="665664"/>
                  <a:pt x="6362718" y="645109"/>
                  <a:pt x="6362718" y="622973"/>
                </a:cubicBezTo>
                <a:cubicBezTo>
                  <a:pt x="6361664" y="592404"/>
                  <a:pt x="6350860" y="566842"/>
                  <a:pt x="6330305" y="546287"/>
                </a:cubicBezTo>
                <a:cubicBezTo>
                  <a:pt x="6309750" y="525732"/>
                  <a:pt x="6279444" y="514401"/>
                  <a:pt x="6239388" y="512293"/>
                </a:cubicBezTo>
                <a:close/>
                <a:moveTo>
                  <a:pt x="4382014" y="512293"/>
                </a:moveTo>
                <a:lnTo>
                  <a:pt x="4386757" y="717842"/>
                </a:lnTo>
                <a:cubicBezTo>
                  <a:pt x="4428921" y="714680"/>
                  <a:pt x="4459226" y="703612"/>
                  <a:pt x="4477673" y="684638"/>
                </a:cubicBezTo>
                <a:cubicBezTo>
                  <a:pt x="4496120" y="665664"/>
                  <a:pt x="4505343" y="645109"/>
                  <a:pt x="4505343" y="622973"/>
                </a:cubicBezTo>
                <a:cubicBezTo>
                  <a:pt x="4504289" y="592404"/>
                  <a:pt x="4493484" y="566842"/>
                  <a:pt x="4472930" y="546287"/>
                </a:cubicBezTo>
                <a:cubicBezTo>
                  <a:pt x="4452374" y="525732"/>
                  <a:pt x="4422070" y="514401"/>
                  <a:pt x="4382014" y="512293"/>
                </a:cubicBezTo>
                <a:close/>
                <a:moveTo>
                  <a:pt x="3515239" y="512293"/>
                </a:moveTo>
                <a:lnTo>
                  <a:pt x="3519982" y="717842"/>
                </a:lnTo>
                <a:cubicBezTo>
                  <a:pt x="3562146" y="714680"/>
                  <a:pt x="3592452" y="703612"/>
                  <a:pt x="3610899" y="684638"/>
                </a:cubicBezTo>
                <a:cubicBezTo>
                  <a:pt x="3629346" y="665664"/>
                  <a:pt x="3638569" y="645109"/>
                  <a:pt x="3638569" y="622973"/>
                </a:cubicBezTo>
                <a:cubicBezTo>
                  <a:pt x="3637515" y="592404"/>
                  <a:pt x="3626710" y="566842"/>
                  <a:pt x="3606155" y="546287"/>
                </a:cubicBezTo>
                <a:cubicBezTo>
                  <a:pt x="3585600" y="525732"/>
                  <a:pt x="3555295" y="514401"/>
                  <a:pt x="3515239" y="512293"/>
                </a:cubicBezTo>
                <a:close/>
                <a:moveTo>
                  <a:pt x="8617629" y="290932"/>
                </a:moveTo>
                <a:lnTo>
                  <a:pt x="8854801" y="765277"/>
                </a:lnTo>
                <a:lnTo>
                  <a:pt x="8870613" y="306743"/>
                </a:lnTo>
                <a:lnTo>
                  <a:pt x="9076162" y="290932"/>
                </a:lnTo>
                <a:lnTo>
                  <a:pt x="9091973" y="1160564"/>
                </a:lnTo>
                <a:lnTo>
                  <a:pt x="8791556" y="1160564"/>
                </a:lnTo>
                <a:lnTo>
                  <a:pt x="8625535" y="706774"/>
                </a:lnTo>
                <a:lnTo>
                  <a:pt x="8633440" y="1160564"/>
                </a:lnTo>
                <a:lnTo>
                  <a:pt x="8396268" y="1160564"/>
                </a:lnTo>
                <a:lnTo>
                  <a:pt x="8412080" y="306743"/>
                </a:lnTo>
                <a:close/>
                <a:moveTo>
                  <a:pt x="5920910" y="290932"/>
                </a:moveTo>
                <a:lnTo>
                  <a:pt x="5936722" y="528104"/>
                </a:lnTo>
                <a:lnTo>
                  <a:pt x="5636304" y="512293"/>
                </a:lnTo>
                <a:lnTo>
                  <a:pt x="5639466" y="622973"/>
                </a:lnTo>
                <a:lnTo>
                  <a:pt x="5905100" y="607162"/>
                </a:lnTo>
                <a:lnTo>
                  <a:pt x="5889288" y="844334"/>
                </a:lnTo>
                <a:lnTo>
                  <a:pt x="5647372" y="830104"/>
                </a:lnTo>
                <a:lnTo>
                  <a:pt x="5652116" y="939203"/>
                </a:lnTo>
                <a:lnTo>
                  <a:pt x="5936722" y="923392"/>
                </a:lnTo>
                <a:lnTo>
                  <a:pt x="5920910" y="1160564"/>
                </a:lnTo>
                <a:lnTo>
                  <a:pt x="5414944" y="1160564"/>
                </a:lnTo>
                <a:lnTo>
                  <a:pt x="5430754" y="306743"/>
                </a:lnTo>
                <a:close/>
                <a:moveTo>
                  <a:pt x="4969554" y="290932"/>
                </a:moveTo>
                <a:lnTo>
                  <a:pt x="4974297" y="607162"/>
                </a:lnTo>
                <a:lnTo>
                  <a:pt x="5137156" y="607162"/>
                </a:lnTo>
                <a:lnTo>
                  <a:pt x="5143480" y="306743"/>
                </a:lnTo>
                <a:lnTo>
                  <a:pt x="5349030" y="290932"/>
                </a:lnTo>
                <a:lnTo>
                  <a:pt x="5364842" y="1160564"/>
                </a:lnTo>
                <a:lnTo>
                  <a:pt x="5127669" y="1160564"/>
                </a:lnTo>
                <a:lnTo>
                  <a:pt x="5132412" y="844334"/>
                </a:lnTo>
                <a:lnTo>
                  <a:pt x="4979040" y="844334"/>
                </a:lnTo>
                <a:lnTo>
                  <a:pt x="4985365" y="1160564"/>
                </a:lnTo>
                <a:lnTo>
                  <a:pt x="4748192" y="1160564"/>
                </a:lnTo>
                <a:lnTo>
                  <a:pt x="4764004" y="306743"/>
                </a:lnTo>
                <a:close/>
                <a:moveTo>
                  <a:pt x="3007994" y="290932"/>
                </a:moveTo>
                <a:lnTo>
                  <a:pt x="3213544" y="1160564"/>
                </a:lnTo>
                <a:lnTo>
                  <a:pt x="2960560" y="1160564"/>
                </a:lnTo>
                <a:lnTo>
                  <a:pt x="2943167" y="1049884"/>
                </a:lnTo>
                <a:lnTo>
                  <a:pt x="2800864" y="1049884"/>
                </a:lnTo>
                <a:lnTo>
                  <a:pt x="2786634" y="1160564"/>
                </a:lnTo>
                <a:lnTo>
                  <a:pt x="2533650" y="1160564"/>
                </a:lnTo>
                <a:lnTo>
                  <a:pt x="2723388" y="306743"/>
                </a:lnTo>
                <a:close/>
                <a:moveTo>
                  <a:pt x="2477186" y="290932"/>
                </a:moveTo>
                <a:lnTo>
                  <a:pt x="2492997" y="528104"/>
                </a:lnTo>
                <a:lnTo>
                  <a:pt x="2274798" y="523361"/>
                </a:lnTo>
                <a:lnTo>
                  <a:pt x="2287447" y="1160564"/>
                </a:lnTo>
                <a:lnTo>
                  <a:pt x="2050275" y="1160564"/>
                </a:lnTo>
                <a:lnTo>
                  <a:pt x="2061343" y="517036"/>
                </a:lnTo>
                <a:lnTo>
                  <a:pt x="1870024" y="512293"/>
                </a:lnTo>
                <a:lnTo>
                  <a:pt x="1860537" y="306743"/>
                </a:lnTo>
                <a:close/>
                <a:moveTo>
                  <a:pt x="1102404" y="290932"/>
                </a:moveTo>
                <a:lnTo>
                  <a:pt x="1339577" y="765277"/>
                </a:lnTo>
                <a:lnTo>
                  <a:pt x="1355388" y="306743"/>
                </a:lnTo>
                <a:lnTo>
                  <a:pt x="1560937" y="290932"/>
                </a:lnTo>
                <a:lnTo>
                  <a:pt x="1576750" y="1160564"/>
                </a:lnTo>
                <a:lnTo>
                  <a:pt x="1276331" y="1160564"/>
                </a:lnTo>
                <a:lnTo>
                  <a:pt x="1110310" y="706774"/>
                </a:lnTo>
                <a:lnTo>
                  <a:pt x="1118215" y="1160564"/>
                </a:lnTo>
                <a:lnTo>
                  <a:pt x="881043" y="1160564"/>
                </a:lnTo>
                <a:lnTo>
                  <a:pt x="896854" y="306743"/>
                </a:lnTo>
                <a:close/>
                <a:moveTo>
                  <a:pt x="9591427" y="275120"/>
                </a:moveTo>
                <a:cubicBezTo>
                  <a:pt x="9618833" y="275120"/>
                  <a:pt x="9642550" y="275911"/>
                  <a:pt x="9662578" y="277492"/>
                </a:cubicBezTo>
                <a:cubicBezTo>
                  <a:pt x="9682606" y="279073"/>
                  <a:pt x="9698945" y="280918"/>
                  <a:pt x="9711594" y="283026"/>
                </a:cubicBezTo>
                <a:cubicBezTo>
                  <a:pt x="9726351" y="286188"/>
                  <a:pt x="9739000" y="288823"/>
                  <a:pt x="9749541" y="290932"/>
                </a:cubicBezTo>
                <a:lnTo>
                  <a:pt x="9765353" y="528104"/>
                </a:lnTo>
                <a:cubicBezTo>
                  <a:pt x="9749541" y="525996"/>
                  <a:pt x="9732148" y="523361"/>
                  <a:pt x="9713175" y="520198"/>
                </a:cubicBezTo>
                <a:cubicBezTo>
                  <a:pt x="9697363" y="518090"/>
                  <a:pt x="9678917" y="516246"/>
                  <a:pt x="9657834" y="514664"/>
                </a:cubicBezTo>
                <a:cubicBezTo>
                  <a:pt x="9636753" y="513083"/>
                  <a:pt x="9614616" y="512293"/>
                  <a:pt x="9591427" y="512293"/>
                </a:cubicBezTo>
                <a:cubicBezTo>
                  <a:pt x="9535559" y="512293"/>
                  <a:pt x="9489970" y="531266"/>
                  <a:pt x="9454657" y="569214"/>
                </a:cubicBezTo>
                <a:cubicBezTo>
                  <a:pt x="9419344" y="607162"/>
                  <a:pt x="9401688" y="661975"/>
                  <a:pt x="9401688" y="733654"/>
                </a:cubicBezTo>
                <a:cubicBezTo>
                  <a:pt x="9401688" y="803224"/>
                  <a:pt x="9418554" y="851976"/>
                  <a:pt x="9452285" y="879910"/>
                </a:cubicBezTo>
                <a:cubicBezTo>
                  <a:pt x="9486017" y="907844"/>
                  <a:pt x="9529762" y="922338"/>
                  <a:pt x="9583520" y="923392"/>
                </a:cubicBezTo>
                <a:lnTo>
                  <a:pt x="9575615" y="733654"/>
                </a:lnTo>
                <a:lnTo>
                  <a:pt x="9812788" y="733654"/>
                </a:lnTo>
                <a:lnTo>
                  <a:pt x="9796976" y="1160564"/>
                </a:lnTo>
                <a:cubicBezTo>
                  <a:pt x="9781164" y="1163726"/>
                  <a:pt x="9762191" y="1166362"/>
                  <a:pt x="9740055" y="1168470"/>
                </a:cubicBezTo>
                <a:cubicBezTo>
                  <a:pt x="9721080" y="1170578"/>
                  <a:pt x="9697891" y="1172423"/>
                  <a:pt x="9670484" y="1174004"/>
                </a:cubicBezTo>
                <a:cubicBezTo>
                  <a:pt x="9643077" y="1175585"/>
                  <a:pt x="9611455" y="1176376"/>
                  <a:pt x="9575615" y="1176376"/>
                </a:cubicBezTo>
                <a:cubicBezTo>
                  <a:pt x="9554532" y="1176376"/>
                  <a:pt x="9528971" y="1175058"/>
                  <a:pt x="9498929" y="1172423"/>
                </a:cubicBezTo>
                <a:cubicBezTo>
                  <a:pt x="9468888" y="1169788"/>
                  <a:pt x="9437528" y="1163463"/>
                  <a:pt x="9404851" y="1153449"/>
                </a:cubicBezTo>
                <a:cubicBezTo>
                  <a:pt x="9372174" y="1143435"/>
                  <a:pt x="9339761" y="1128678"/>
                  <a:pt x="9307610" y="1109177"/>
                </a:cubicBezTo>
                <a:cubicBezTo>
                  <a:pt x="9275460" y="1089676"/>
                  <a:pt x="9246736" y="1063587"/>
                  <a:pt x="9221438" y="1030910"/>
                </a:cubicBezTo>
                <a:cubicBezTo>
                  <a:pt x="9196139" y="998233"/>
                  <a:pt x="9175321" y="957650"/>
                  <a:pt x="9158982" y="909161"/>
                </a:cubicBezTo>
                <a:cubicBezTo>
                  <a:pt x="9142644" y="860673"/>
                  <a:pt x="9134474" y="802170"/>
                  <a:pt x="9134474" y="733654"/>
                </a:cubicBezTo>
                <a:cubicBezTo>
                  <a:pt x="9134474" y="657758"/>
                  <a:pt x="9142380" y="593458"/>
                  <a:pt x="9158192" y="540753"/>
                </a:cubicBezTo>
                <a:cubicBezTo>
                  <a:pt x="9174003" y="488048"/>
                  <a:pt x="9194821" y="444830"/>
                  <a:pt x="9220647" y="411099"/>
                </a:cubicBezTo>
                <a:cubicBezTo>
                  <a:pt x="9246472" y="377368"/>
                  <a:pt x="9275987" y="351279"/>
                  <a:pt x="9309192" y="332832"/>
                </a:cubicBezTo>
                <a:cubicBezTo>
                  <a:pt x="9342395" y="314385"/>
                  <a:pt x="9375863" y="300946"/>
                  <a:pt x="9409594" y="292513"/>
                </a:cubicBezTo>
                <a:cubicBezTo>
                  <a:pt x="9443325" y="284080"/>
                  <a:pt x="9476002" y="279073"/>
                  <a:pt x="9507626" y="277492"/>
                </a:cubicBezTo>
                <a:cubicBezTo>
                  <a:pt x="9539249" y="275911"/>
                  <a:pt x="9567182" y="275120"/>
                  <a:pt x="9591427" y="275120"/>
                </a:cubicBezTo>
                <a:close/>
                <a:moveTo>
                  <a:pt x="7932648" y="275120"/>
                </a:moveTo>
                <a:cubicBezTo>
                  <a:pt x="7999056" y="275120"/>
                  <a:pt x="8058349" y="285661"/>
                  <a:pt x="8110527" y="306743"/>
                </a:cubicBezTo>
                <a:cubicBezTo>
                  <a:pt x="8162705" y="327825"/>
                  <a:pt x="8206714" y="357867"/>
                  <a:pt x="8242553" y="396869"/>
                </a:cubicBezTo>
                <a:cubicBezTo>
                  <a:pt x="8278393" y="435870"/>
                  <a:pt x="8305799" y="482514"/>
                  <a:pt x="8324773" y="536800"/>
                </a:cubicBezTo>
                <a:cubicBezTo>
                  <a:pt x="8343747" y="591087"/>
                  <a:pt x="8353234" y="651434"/>
                  <a:pt x="8353234" y="717842"/>
                </a:cubicBezTo>
                <a:cubicBezTo>
                  <a:pt x="8353234" y="784250"/>
                  <a:pt x="8343483" y="845388"/>
                  <a:pt x="8323983" y="901256"/>
                </a:cubicBezTo>
                <a:cubicBezTo>
                  <a:pt x="8304482" y="957123"/>
                  <a:pt x="8276284" y="1005611"/>
                  <a:pt x="8239391" y="1046721"/>
                </a:cubicBezTo>
                <a:cubicBezTo>
                  <a:pt x="8202498" y="1087831"/>
                  <a:pt x="8157698" y="1119718"/>
                  <a:pt x="8104993" y="1142381"/>
                </a:cubicBezTo>
                <a:cubicBezTo>
                  <a:pt x="8052288" y="1165044"/>
                  <a:pt x="7992732" y="1176376"/>
                  <a:pt x="7926323" y="1176376"/>
                </a:cubicBezTo>
                <a:cubicBezTo>
                  <a:pt x="7859915" y="1176376"/>
                  <a:pt x="7801149" y="1165044"/>
                  <a:pt x="7750025" y="1142381"/>
                </a:cubicBezTo>
                <a:cubicBezTo>
                  <a:pt x="7698902" y="1119718"/>
                  <a:pt x="7655947" y="1087831"/>
                  <a:pt x="7621162" y="1046721"/>
                </a:cubicBezTo>
                <a:cubicBezTo>
                  <a:pt x="7586376" y="1005611"/>
                  <a:pt x="7560024" y="957123"/>
                  <a:pt x="7542104" y="901256"/>
                </a:cubicBezTo>
                <a:cubicBezTo>
                  <a:pt x="7524184" y="845388"/>
                  <a:pt x="7515224" y="784250"/>
                  <a:pt x="7515224" y="717842"/>
                </a:cubicBezTo>
                <a:cubicBezTo>
                  <a:pt x="7515224" y="651434"/>
                  <a:pt x="7524448" y="591087"/>
                  <a:pt x="7542894" y="536800"/>
                </a:cubicBezTo>
                <a:cubicBezTo>
                  <a:pt x="7561342" y="482514"/>
                  <a:pt x="7588484" y="435870"/>
                  <a:pt x="7624324" y="396869"/>
                </a:cubicBezTo>
                <a:cubicBezTo>
                  <a:pt x="7660163" y="357867"/>
                  <a:pt x="7703908" y="327825"/>
                  <a:pt x="7755559" y="306743"/>
                </a:cubicBezTo>
                <a:cubicBezTo>
                  <a:pt x="7807210" y="285661"/>
                  <a:pt x="7866240" y="275120"/>
                  <a:pt x="7932648" y="275120"/>
                </a:cubicBezTo>
                <a:close/>
                <a:moveTo>
                  <a:pt x="7295902" y="275120"/>
                </a:moveTo>
                <a:cubicBezTo>
                  <a:pt x="7323308" y="275120"/>
                  <a:pt x="7347026" y="275911"/>
                  <a:pt x="7367053" y="277492"/>
                </a:cubicBezTo>
                <a:cubicBezTo>
                  <a:pt x="7387081" y="279073"/>
                  <a:pt x="7403420" y="280918"/>
                  <a:pt x="7416069" y="283026"/>
                </a:cubicBezTo>
                <a:cubicBezTo>
                  <a:pt x="7430826" y="286188"/>
                  <a:pt x="7443476" y="288823"/>
                  <a:pt x="7454016" y="290932"/>
                </a:cubicBezTo>
                <a:lnTo>
                  <a:pt x="7469828" y="528104"/>
                </a:lnTo>
                <a:cubicBezTo>
                  <a:pt x="7454016" y="525996"/>
                  <a:pt x="7436624" y="523361"/>
                  <a:pt x="7417650" y="520198"/>
                </a:cubicBezTo>
                <a:cubicBezTo>
                  <a:pt x="7401838" y="518090"/>
                  <a:pt x="7383392" y="516246"/>
                  <a:pt x="7362310" y="514664"/>
                </a:cubicBezTo>
                <a:cubicBezTo>
                  <a:pt x="7341228" y="513083"/>
                  <a:pt x="7319092" y="512293"/>
                  <a:pt x="7295902" y="512293"/>
                </a:cubicBezTo>
                <a:cubicBezTo>
                  <a:pt x="7240034" y="512293"/>
                  <a:pt x="7194444" y="531266"/>
                  <a:pt x="7159132" y="569214"/>
                </a:cubicBezTo>
                <a:cubicBezTo>
                  <a:pt x="7123820" y="607162"/>
                  <a:pt x="7106164" y="661975"/>
                  <a:pt x="7106164" y="733654"/>
                </a:cubicBezTo>
                <a:cubicBezTo>
                  <a:pt x="7106164" y="805332"/>
                  <a:pt x="7123820" y="857510"/>
                  <a:pt x="7159132" y="890187"/>
                </a:cubicBezTo>
                <a:cubicBezTo>
                  <a:pt x="7194444" y="922865"/>
                  <a:pt x="7240034" y="939203"/>
                  <a:pt x="7295902" y="939203"/>
                </a:cubicBezTo>
                <a:cubicBezTo>
                  <a:pt x="7319092" y="939203"/>
                  <a:pt x="7341228" y="938413"/>
                  <a:pt x="7362310" y="936831"/>
                </a:cubicBezTo>
                <a:cubicBezTo>
                  <a:pt x="7383392" y="935250"/>
                  <a:pt x="7401838" y="933406"/>
                  <a:pt x="7417650" y="931297"/>
                </a:cubicBezTo>
                <a:cubicBezTo>
                  <a:pt x="7436624" y="929189"/>
                  <a:pt x="7454016" y="926554"/>
                  <a:pt x="7469828" y="923392"/>
                </a:cubicBezTo>
                <a:lnTo>
                  <a:pt x="7454016" y="1160564"/>
                </a:lnTo>
                <a:cubicBezTo>
                  <a:pt x="7446638" y="1163726"/>
                  <a:pt x="7435570" y="1166362"/>
                  <a:pt x="7420812" y="1168470"/>
                </a:cubicBezTo>
                <a:cubicBezTo>
                  <a:pt x="7408163" y="1170578"/>
                  <a:pt x="7390507" y="1172423"/>
                  <a:pt x="7367844" y="1174004"/>
                </a:cubicBezTo>
                <a:cubicBezTo>
                  <a:pt x="7345180" y="1175585"/>
                  <a:pt x="7315930" y="1176376"/>
                  <a:pt x="7280090" y="1176376"/>
                </a:cubicBezTo>
                <a:cubicBezTo>
                  <a:pt x="7259008" y="1176376"/>
                  <a:pt x="7233446" y="1175058"/>
                  <a:pt x="7203404" y="1172423"/>
                </a:cubicBezTo>
                <a:cubicBezTo>
                  <a:pt x="7173362" y="1169788"/>
                  <a:pt x="7142003" y="1163463"/>
                  <a:pt x="7109326" y="1153449"/>
                </a:cubicBezTo>
                <a:cubicBezTo>
                  <a:pt x="7076649" y="1143435"/>
                  <a:pt x="7044235" y="1128678"/>
                  <a:pt x="7012086" y="1109177"/>
                </a:cubicBezTo>
                <a:cubicBezTo>
                  <a:pt x="6979935" y="1089676"/>
                  <a:pt x="6951210" y="1063587"/>
                  <a:pt x="6925912" y="1030910"/>
                </a:cubicBezTo>
                <a:cubicBezTo>
                  <a:pt x="6900614" y="998233"/>
                  <a:pt x="6879796" y="957650"/>
                  <a:pt x="6863457" y="909161"/>
                </a:cubicBezTo>
                <a:cubicBezTo>
                  <a:pt x="6847118" y="860673"/>
                  <a:pt x="6838950" y="802170"/>
                  <a:pt x="6838950" y="733654"/>
                </a:cubicBezTo>
                <a:cubicBezTo>
                  <a:pt x="6838950" y="657758"/>
                  <a:pt x="6846854" y="593458"/>
                  <a:pt x="6862666" y="540753"/>
                </a:cubicBezTo>
                <a:cubicBezTo>
                  <a:pt x="6878478" y="488048"/>
                  <a:pt x="6899296" y="444830"/>
                  <a:pt x="6925122" y="411099"/>
                </a:cubicBezTo>
                <a:cubicBezTo>
                  <a:pt x="6950948" y="377368"/>
                  <a:pt x="6980462" y="351279"/>
                  <a:pt x="7013666" y="332832"/>
                </a:cubicBezTo>
                <a:cubicBezTo>
                  <a:pt x="7046870" y="314385"/>
                  <a:pt x="7080338" y="300946"/>
                  <a:pt x="7114069" y="292513"/>
                </a:cubicBezTo>
                <a:cubicBezTo>
                  <a:pt x="7147801" y="284080"/>
                  <a:pt x="7180478" y="279073"/>
                  <a:pt x="7212100" y="277492"/>
                </a:cubicBezTo>
                <a:cubicBezTo>
                  <a:pt x="7243724" y="275911"/>
                  <a:pt x="7271658" y="275120"/>
                  <a:pt x="7295902" y="275120"/>
                </a:cubicBezTo>
                <a:close/>
                <a:moveTo>
                  <a:pt x="6206184" y="275120"/>
                </a:moveTo>
                <a:cubicBezTo>
                  <a:pt x="6260998" y="275120"/>
                  <a:pt x="6310804" y="281181"/>
                  <a:pt x="6355604" y="293303"/>
                </a:cubicBezTo>
                <a:cubicBezTo>
                  <a:pt x="6400402" y="305426"/>
                  <a:pt x="6438614" y="323872"/>
                  <a:pt x="6470236" y="348644"/>
                </a:cubicBezTo>
                <a:cubicBezTo>
                  <a:pt x="6501860" y="373415"/>
                  <a:pt x="6526104" y="404511"/>
                  <a:pt x="6542969" y="441931"/>
                </a:cubicBezTo>
                <a:cubicBezTo>
                  <a:pt x="6559835" y="479352"/>
                  <a:pt x="6568268" y="523888"/>
                  <a:pt x="6568268" y="575539"/>
                </a:cubicBezTo>
                <a:cubicBezTo>
                  <a:pt x="6568268" y="628244"/>
                  <a:pt x="6559044" y="673043"/>
                  <a:pt x="6540598" y="709936"/>
                </a:cubicBezTo>
                <a:cubicBezTo>
                  <a:pt x="6522150" y="746830"/>
                  <a:pt x="6497907" y="777399"/>
                  <a:pt x="6467865" y="801643"/>
                </a:cubicBezTo>
                <a:cubicBezTo>
                  <a:pt x="6437822" y="825887"/>
                  <a:pt x="6403828" y="843807"/>
                  <a:pt x="6365880" y="855402"/>
                </a:cubicBezTo>
                <a:cubicBezTo>
                  <a:pt x="6327933" y="866997"/>
                  <a:pt x="6288404" y="873849"/>
                  <a:pt x="6247294" y="875957"/>
                </a:cubicBezTo>
                <a:lnTo>
                  <a:pt x="6252038" y="1160564"/>
                </a:lnTo>
                <a:lnTo>
                  <a:pt x="6014866" y="1160564"/>
                </a:lnTo>
                <a:lnTo>
                  <a:pt x="6025934" y="520198"/>
                </a:lnTo>
                <a:lnTo>
                  <a:pt x="5983242" y="528104"/>
                </a:lnTo>
                <a:lnTo>
                  <a:pt x="5967431" y="290932"/>
                </a:lnTo>
                <a:cubicBezTo>
                  <a:pt x="5984296" y="288823"/>
                  <a:pt x="6004324" y="286188"/>
                  <a:pt x="6027514" y="283026"/>
                </a:cubicBezTo>
                <a:cubicBezTo>
                  <a:pt x="6047542" y="280918"/>
                  <a:pt x="6072314" y="279073"/>
                  <a:pt x="6101828" y="277492"/>
                </a:cubicBezTo>
                <a:cubicBezTo>
                  <a:pt x="6131344" y="275911"/>
                  <a:pt x="6166129" y="275120"/>
                  <a:pt x="6206184" y="275120"/>
                </a:cubicBezTo>
                <a:close/>
                <a:moveTo>
                  <a:pt x="4348810" y="275120"/>
                </a:moveTo>
                <a:cubicBezTo>
                  <a:pt x="4403622" y="275120"/>
                  <a:pt x="4453428" y="281181"/>
                  <a:pt x="4498228" y="293303"/>
                </a:cubicBezTo>
                <a:cubicBezTo>
                  <a:pt x="4543028" y="305426"/>
                  <a:pt x="4581238" y="323872"/>
                  <a:pt x="4612862" y="348644"/>
                </a:cubicBezTo>
                <a:cubicBezTo>
                  <a:pt x="4644484" y="373415"/>
                  <a:pt x="4668729" y="404511"/>
                  <a:pt x="4685594" y="441931"/>
                </a:cubicBezTo>
                <a:cubicBezTo>
                  <a:pt x="4702460" y="479352"/>
                  <a:pt x="4710892" y="523888"/>
                  <a:pt x="4710892" y="575539"/>
                </a:cubicBezTo>
                <a:cubicBezTo>
                  <a:pt x="4710892" y="628244"/>
                  <a:pt x="4701670" y="673043"/>
                  <a:pt x="4683223" y="709936"/>
                </a:cubicBezTo>
                <a:cubicBezTo>
                  <a:pt x="4664776" y="746830"/>
                  <a:pt x="4640531" y="777399"/>
                  <a:pt x="4610490" y="801643"/>
                </a:cubicBezTo>
                <a:cubicBezTo>
                  <a:pt x="4580448" y="825887"/>
                  <a:pt x="4546454" y="843807"/>
                  <a:pt x="4508506" y="855402"/>
                </a:cubicBezTo>
                <a:cubicBezTo>
                  <a:pt x="4470558" y="866997"/>
                  <a:pt x="4431029" y="873849"/>
                  <a:pt x="4389919" y="875957"/>
                </a:cubicBezTo>
                <a:lnTo>
                  <a:pt x="4394663" y="1160564"/>
                </a:lnTo>
                <a:lnTo>
                  <a:pt x="4157490" y="1160564"/>
                </a:lnTo>
                <a:lnTo>
                  <a:pt x="4168558" y="520198"/>
                </a:lnTo>
                <a:lnTo>
                  <a:pt x="4125868" y="528104"/>
                </a:lnTo>
                <a:lnTo>
                  <a:pt x="4110056" y="290932"/>
                </a:lnTo>
                <a:cubicBezTo>
                  <a:pt x="4126922" y="288823"/>
                  <a:pt x="4146950" y="286188"/>
                  <a:pt x="4170140" y="283026"/>
                </a:cubicBezTo>
                <a:cubicBezTo>
                  <a:pt x="4190168" y="280918"/>
                  <a:pt x="4214939" y="279073"/>
                  <a:pt x="4244454" y="277492"/>
                </a:cubicBezTo>
                <a:cubicBezTo>
                  <a:pt x="4273968" y="275911"/>
                  <a:pt x="4308754" y="275120"/>
                  <a:pt x="4348810" y="275120"/>
                </a:cubicBezTo>
                <a:close/>
                <a:moveTo>
                  <a:pt x="3482035" y="275120"/>
                </a:moveTo>
                <a:cubicBezTo>
                  <a:pt x="3536848" y="275120"/>
                  <a:pt x="3586654" y="281181"/>
                  <a:pt x="3631454" y="293303"/>
                </a:cubicBezTo>
                <a:cubicBezTo>
                  <a:pt x="3676253" y="305426"/>
                  <a:pt x="3714464" y="323872"/>
                  <a:pt x="3746087" y="348644"/>
                </a:cubicBezTo>
                <a:cubicBezTo>
                  <a:pt x="3777710" y="373415"/>
                  <a:pt x="3801954" y="404511"/>
                  <a:pt x="3818820" y="441931"/>
                </a:cubicBezTo>
                <a:cubicBezTo>
                  <a:pt x="3835685" y="479352"/>
                  <a:pt x="3844118" y="523888"/>
                  <a:pt x="3844118" y="575539"/>
                </a:cubicBezTo>
                <a:cubicBezTo>
                  <a:pt x="3844118" y="628244"/>
                  <a:pt x="3834895" y="673043"/>
                  <a:pt x="3816448" y="709936"/>
                </a:cubicBezTo>
                <a:cubicBezTo>
                  <a:pt x="3798002" y="746830"/>
                  <a:pt x="3773757" y="777399"/>
                  <a:pt x="3743715" y="801643"/>
                </a:cubicBezTo>
                <a:cubicBezTo>
                  <a:pt x="3713673" y="825887"/>
                  <a:pt x="3679679" y="843807"/>
                  <a:pt x="3641731" y="855402"/>
                </a:cubicBezTo>
                <a:cubicBezTo>
                  <a:pt x="3603783" y="866997"/>
                  <a:pt x="3564255" y="873849"/>
                  <a:pt x="3523145" y="875957"/>
                </a:cubicBezTo>
                <a:lnTo>
                  <a:pt x="3527888" y="1160564"/>
                </a:lnTo>
                <a:lnTo>
                  <a:pt x="3290716" y="1160564"/>
                </a:lnTo>
                <a:lnTo>
                  <a:pt x="3301784" y="520198"/>
                </a:lnTo>
                <a:lnTo>
                  <a:pt x="3259093" y="528104"/>
                </a:lnTo>
                <a:lnTo>
                  <a:pt x="3243282" y="290932"/>
                </a:lnTo>
                <a:cubicBezTo>
                  <a:pt x="3260147" y="288823"/>
                  <a:pt x="3280174" y="286188"/>
                  <a:pt x="3303365" y="283026"/>
                </a:cubicBezTo>
                <a:cubicBezTo>
                  <a:pt x="3323393" y="280918"/>
                  <a:pt x="3348164" y="279073"/>
                  <a:pt x="3377679" y="277492"/>
                </a:cubicBezTo>
                <a:cubicBezTo>
                  <a:pt x="3407194" y="275911"/>
                  <a:pt x="3441979" y="275120"/>
                  <a:pt x="3482035" y="275120"/>
                </a:cubicBezTo>
                <a:close/>
                <a:moveTo>
                  <a:pt x="417423" y="275120"/>
                </a:moveTo>
                <a:cubicBezTo>
                  <a:pt x="483831" y="275120"/>
                  <a:pt x="543125" y="285661"/>
                  <a:pt x="595303" y="306743"/>
                </a:cubicBezTo>
                <a:cubicBezTo>
                  <a:pt x="647480" y="327825"/>
                  <a:pt x="691489" y="357867"/>
                  <a:pt x="727328" y="396869"/>
                </a:cubicBezTo>
                <a:cubicBezTo>
                  <a:pt x="763168" y="435870"/>
                  <a:pt x="790574" y="482514"/>
                  <a:pt x="809548" y="536800"/>
                </a:cubicBezTo>
                <a:cubicBezTo>
                  <a:pt x="828522" y="591087"/>
                  <a:pt x="838009" y="651434"/>
                  <a:pt x="838009" y="717842"/>
                </a:cubicBezTo>
                <a:cubicBezTo>
                  <a:pt x="838009" y="784250"/>
                  <a:pt x="828259" y="845388"/>
                  <a:pt x="808758" y="901256"/>
                </a:cubicBezTo>
                <a:cubicBezTo>
                  <a:pt x="789257" y="957123"/>
                  <a:pt x="761060" y="1005611"/>
                  <a:pt x="724166" y="1046721"/>
                </a:cubicBezTo>
                <a:cubicBezTo>
                  <a:pt x="687273" y="1087831"/>
                  <a:pt x="642474" y="1119718"/>
                  <a:pt x="589769" y="1142381"/>
                </a:cubicBezTo>
                <a:cubicBezTo>
                  <a:pt x="537064" y="1165044"/>
                  <a:pt x="477507" y="1176376"/>
                  <a:pt x="411098" y="1176376"/>
                </a:cubicBezTo>
                <a:cubicBezTo>
                  <a:pt x="344690" y="1176376"/>
                  <a:pt x="285924" y="1165044"/>
                  <a:pt x="234800" y="1142381"/>
                </a:cubicBezTo>
                <a:cubicBezTo>
                  <a:pt x="183676" y="1119718"/>
                  <a:pt x="140722" y="1087831"/>
                  <a:pt x="105937" y="1046721"/>
                </a:cubicBezTo>
                <a:cubicBezTo>
                  <a:pt x="71151" y="1005611"/>
                  <a:pt x="44799" y="957123"/>
                  <a:pt x="26879" y="901256"/>
                </a:cubicBezTo>
                <a:cubicBezTo>
                  <a:pt x="8959" y="845388"/>
                  <a:pt x="0" y="784250"/>
                  <a:pt x="0" y="717842"/>
                </a:cubicBezTo>
                <a:cubicBezTo>
                  <a:pt x="0" y="651434"/>
                  <a:pt x="9223" y="591087"/>
                  <a:pt x="27670" y="536800"/>
                </a:cubicBezTo>
                <a:cubicBezTo>
                  <a:pt x="46116" y="482514"/>
                  <a:pt x="73260" y="435870"/>
                  <a:pt x="109099" y="396869"/>
                </a:cubicBezTo>
                <a:cubicBezTo>
                  <a:pt x="144938" y="357867"/>
                  <a:pt x="188683" y="327825"/>
                  <a:pt x="240334" y="306743"/>
                </a:cubicBezTo>
                <a:cubicBezTo>
                  <a:pt x="291985" y="285661"/>
                  <a:pt x="351015" y="275120"/>
                  <a:pt x="417423" y="275120"/>
                </a:cubicBezTo>
                <a:close/>
                <a:moveTo>
                  <a:pt x="7885213" y="18974"/>
                </a:moveTo>
                <a:lnTo>
                  <a:pt x="7980083" y="18974"/>
                </a:lnTo>
                <a:lnTo>
                  <a:pt x="8138197" y="208712"/>
                </a:lnTo>
                <a:lnTo>
                  <a:pt x="7995894" y="224523"/>
                </a:lnTo>
                <a:lnTo>
                  <a:pt x="7932648" y="161277"/>
                </a:lnTo>
                <a:lnTo>
                  <a:pt x="7869402" y="224523"/>
                </a:lnTo>
                <a:lnTo>
                  <a:pt x="7727099" y="208712"/>
                </a:lnTo>
                <a:close/>
                <a:moveTo>
                  <a:pt x="2818257" y="18974"/>
                </a:moveTo>
                <a:lnTo>
                  <a:pt x="2913125" y="18974"/>
                </a:lnTo>
                <a:lnTo>
                  <a:pt x="3071241" y="208712"/>
                </a:lnTo>
                <a:lnTo>
                  <a:pt x="2928938" y="224523"/>
                </a:lnTo>
                <a:lnTo>
                  <a:pt x="2865691" y="161277"/>
                </a:lnTo>
                <a:lnTo>
                  <a:pt x="2802445" y="224523"/>
                </a:lnTo>
                <a:lnTo>
                  <a:pt x="2660141" y="208712"/>
                </a:lnTo>
                <a:close/>
                <a:moveTo>
                  <a:pt x="369989" y="18974"/>
                </a:moveTo>
                <a:lnTo>
                  <a:pt x="464858" y="18974"/>
                </a:lnTo>
                <a:lnTo>
                  <a:pt x="622973" y="208712"/>
                </a:lnTo>
                <a:lnTo>
                  <a:pt x="480669" y="224523"/>
                </a:lnTo>
                <a:lnTo>
                  <a:pt x="417423" y="161277"/>
                </a:lnTo>
                <a:lnTo>
                  <a:pt x="354178" y="224523"/>
                </a:lnTo>
                <a:lnTo>
                  <a:pt x="211874" y="208712"/>
                </a:lnTo>
                <a:close/>
                <a:moveTo>
                  <a:pt x="5784932" y="0"/>
                </a:moveTo>
                <a:lnTo>
                  <a:pt x="5848178" y="173927"/>
                </a:lnTo>
                <a:lnTo>
                  <a:pt x="5531948" y="221361"/>
                </a:lnTo>
                <a:lnTo>
                  <a:pt x="5516136" y="126492"/>
                </a:lnTo>
                <a:close/>
              </a:path>
            </a:pathLst>
          </a:custGeom>
          <a:solidFill>
            <a:srgbClr val="2B8F1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49DF44B-C31A-73F1-39F6-77A082170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19" y="640526"/>
            <a:ext cx="15746982" cy="427045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2F9DE5D-D74C-08EB-8560-D79891F2C8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1085" b="69420"/>
          <a:stretch/>
        </p:blipFill>
        <p:spPr>
          <a:xfrm>
            <a:off x="2133600" y="4920962"/>
            <a:ext cx="2835998" cy="2288327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09B2618-C6EC-D1B6-D81E-27594066B6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447" r="39765" b="69420"/>
          <a:stretch/>
        </p:blipFill>
        <p:spPr>
          <a:xfrm>
            <a:off x="4969598" y="4920962"/>
            <a:ext cx="2529286" cy="2288327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30F87D7-4E92-0058-6244-E8D0CF51F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5505" r="1742" b="69420"/>
          <a:stretch/>
        </p:blipFill>
        <p:spPr>
          <a:xfrm>
            <a:off x="7461960" y="4920962"/>
            <a:ext cx="3212377" cy="2288327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10D2E42-5333-C6E2-AF67-B4AF91A3E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213" r="71859" b="35016"/>
          <a:stretch/>
        </p:blipFill>
        <p:spPr>
          <a:xfrm>
            <a:off x="10646644" y="4757038"/>
            <a:ext cx="2760060" cy="2452251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9D61E6AE-2B8C-C071-8B32-AAC3CFB86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3245" t="32334" r="35153" b="34895"/>
          <a:stretch/>
        </p:blipFill>
        <p:spPr>
          <a:xfrm>
            <a:off x="13619016" y="4680439"/>
            <a:ext cx="3099515" cy="2452251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F1CA0D8A-7786-348D-7A04-8AAC3B391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653" t="30044" r="431" b="36074"/>
          <a:stretch/>
        </p:blipFill>
        <p:spPr>
          <a:xfrm>
            <a:off x="2169552" y="7209289"/>
            <a:ext cx="2835998" cy="253545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247D6161-5242-DD9E-31EB-70335A151B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9765"/>
          <a:stretch/>
        </p:blipFill>
        <p:spPr>
          <a:xfrm>
            <a:off x="5324940" y="7302637"/>
            <a:ext cx="2569060" cy="244210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1D124D7-BF9C-EF49-36FA-D418285EC9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116" t="-394" r="35649" b="9712"/>
          <a:stretch/>
        </p:blipFill>
        <p:spPr>
          <a:xfrm>
            <a:off x="8011056" y="7517042"/>
            <a:ext cx="2569060" cy="2214570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727836C3-C232-A47B-C653-A9E1E80956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362" t="-2144" r="-597" b="11462"/>
          <a:stretch/>
        </p:blipFill>
        <p:spPr>
          <a:xfrm>
            <a:off x="10779876" y="7517042"/>
            <a:ext cx="2569060" cy="22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3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17043" y="478852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2F9DE5D-D74C-08EB-8560-D79891F2C8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71085" b="69420"/>
          <a:stretch/>
        </p:blipFill>
        <p:spPr>
          <a:xfrm>
            <a:off x="1773384" y="888222"/>
            <a:ext cx="2835998" cy="2288327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09B2618-C6EC-D1B6-D81E-27594066B6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447" r="39765" b="69420"/>
          <a:stretch/>
        </p:blipFill>
        <p:spPr>
          <a:xfrm>
            <a:off x="4609382" y="888223"/>
            <a:ext cx="2529286" cy="2288327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30F87D7-4E92-0058-6244-E8D0CF51F0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5505" r="1742" b="69420"/>
          <a:stretch/>
        </p:blipFill>
        <p:spPr>
          <a:xfrm>
            <a:off x="7101744" y="888223"/>
            <a:ext cx="3212377" cy="2288327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10D2E42-5333-C6E2-AF67-B4AF91A3E7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2213" r="71859" b="35016"/>
          <a:stretch/>
        </p:blipFill>
        <p:spPr>
          <a:xfrm>
            <a:off x="10286428" y="724299"/>
            <a:ext cx="2760060" cy="2452251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9D61E6AE-2B8C-C071-8B32-AAC3CFB861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3245" t="32334" r="35153" b="34895"/>
          <a:stretch/>
        </p:blipFill>
        <p:spPr>
          <a:xfrm>
            <a:off x="13258800" y="647700"/>
            <a:ext cx="3099515" cy="2452251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F1CA0D8A-7786-348D-7A04-8AAC3B3911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653" t="30044" r="431" b="36074"/>
          <a:stretch/>
        </p:blipFill>
        <p:spPr>
          <a:xfrm>
            <a:off x="1809336" y="3176550"/>
            <a:ext cx="2835998" cy="253545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247D6161-5242-DD9E-31EB-70335A151B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9765"/>
          <a:stretch/>
        </p:blipFill>
        <p:spPr>
          <a:xfrm>
            <a:off x="4964724" y="3269898"/>
            <a:ext cx="2569060" cy="244210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C1D124D7-BF9C-EF49-36FA-D418285EC9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116" t="-394" r="35649" b="9712"/>
          <a:stretch/>
        </p:blipFill>
        <p:spPr>
          <a:xfrm>
            <a:off x="7650840" y="3484303"/>
            <a:ext cx="2569060" cy="2214570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727836C3-C232-A47B-C653-A9E1E80956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362" t="-2144" r="-597" b="11462"/>
          <a:stretch/>
        </p:blipFill>
        <p:spPr>
          <a:xfrm>
            <a:off x="10419660" y="3484303"/>
            <a:ext cx="2569060" cy="2214570"/>
          </a:xfrm>
          <a:prstGeom prst="rect">
            <a:avLst/>
          </a:prstGeom>
        </p:spPr>
      </p:pic>
      <p:pic>
        <p:nvPicPr>
          <p:cNvPr id="7" name="Hình ảnh 6" descr="Ảnh có chứa hình mẫu, minh họa, phim hoạt hình, hình vẽ&#10;&#10;Mô tả được tạo tự động">
            <a:extLst>
              <a:ext uri="{FF2B5EF4-FFF2-40B4-BE49-F238E27FC236}">
                <a16:creationId xmlns:a16="http://schemas.microsoft.com/office/drawing/2014/main" id="{F9C8407F-C38F-D3E0-2CAF-EDA6DAECDA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0" r="30770"/>
          <a:stretch/>
        </p:blipFill>
        <p:spPr>
          <a:xfrm>
            <a:off x="12649200" y="2405969"/>
            <a:ext cx="4504821" cy="7508035"/>
          </a:xfrm>
          <a:prstGeom prst="rect">
            <a:avLst/>
          </a:prstGeom>
        </p:spPr>
      </p:pic>
      <p:pic>
        <p:nvPicPr>
          <p:cNvPr id="3074" name="Picture 2" descr="100.000 đồng (tiền Việt) – Wikipedia tiếng Việt">
            <a:extLst>
              <a:ext uri="{FF2B5EF4-FFF2-40B4-BE49-F238E27FC236}">
                <a16:creationId xmlns:a16="http://schemas.microsoft.com/office/drawing/2014/main" id="{B990A33C-6205-1696-F564-C1DA388E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900" y="7273645"/>
            <a:ext cx="3827164" cy="172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5233C91-173B-D2DB-A28D-CAF7EFC9BB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0653" t="30044" r="3502" b="45414"/>
          <a:stretch/>
        </p:blipFill>
        <p:spPr>
          <a:xfrm>
            <a:off x="1226575" y="6270093"/>
            <a:ext cx="1419904" cy="1028774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284B8501-395C-2490-A6A5-EDB215218F5F}"/>
              </a:ext>
            </a:extLst>
          </p:cNvPr>
          <p:cNvSpPr/>
          <p:nvPr/>
        </p:nvSpPr>
        <p:spPr>
          <a:xfrm>
            <a:off x="2953541" y="6591300"/>
            <a:ext cx="1646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cái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4E6E45BB-4561-2C53-37D9-ED22BBF0F49B}"/>
              </a:ext>
            </a:extLst>
          </p:cNvPr>
          <p:cNvSpPr/>
          <p:nvPr/>
        </p:nvSpPr>
        <p:spPr>
          <a:xfrm>
            <a:off x="1918230" y="3703592"/>
            <a:ext cx="2685352" cy="923330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60 000đ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D7182682-B970-53CF-C1ED-1B54D86315B9}"/>
              </a:ext>
            </a:extLst>
          </p:cNvPr>
          <p:cNvSpPr/>
          <p:nvPr/>
        </p:nvSpPr>
        <p:spPr>
          <a:xfrm>
            <a:off x="10497696" y="3703592"/>
            <a:ext cx="2300630" cy="923330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7 000đ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3679DCDD-D55D-2689-02C5-29C0EFC03418}"/>
              </a:ext>
            </a:extLst>
          </p:cNvPr>
          <p:cNvSpPr/>
          <p:nvPr/>
        </p:nvSpPr>
        <p:spPr>
          <a:xfrm>
            <a:off x="4584314" y="943692"/>
            <a:ext cx="2685352" cy="923330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33 000đ</a:t>
            </a:r>
            <a:endParaRPr lang="vi-VN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8AAE0BAD-7D5B-726A-6242-985AE0D60859}"/>
              </a:ext>
            </a:extLst>
          </p:cNvPr>
          <p:cNvSpPr/>
          <p:nvPr/>
        </p:nvSpPr>
        <p:spPr>
          <a:xfrm>
            <a:off x="5075779" y="6591300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60 000 đ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FDADED9-76DF-7169-4F09-0748B2DAE4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447" r="39765" b="79287"/>
          <a:stretch/>
        </p:blipFill>
        <p:spPr>
          <a:xfrm>
            <a:off x="1226575" y="7658100"/>
            <a:ext cx="1381582" cy="846640"/>
          </a:xfrm>
          <a:prstGeom prst="rect">
            <a:avLst/>
          </a:prstGeom>
        </p:spPr>
      </p:pic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C6F4F996-27CD-6283-418C-92338EFB8614}"/>
              </a:ext>
            </a:extLst>
          </p:cNvPr>
          <p:cNvSpPr/>
          <p:nvPr/>
        </p:nvSpPr>
        <p:spPr>
          <a:xfrm>
            <a:off x="2953541" y="7738058"/>
            <a:ext cx="1646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cái</a:t>
            </a:r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442122AC-8133-F334-3479-4C3028DA2F80}"/>
              </a:ext>
            </a:extLst>
          </p:cNvPr>
          <p:cNvSpPr/>
          <p:nvPr/>
        </p:nvSpPr>
        <p:spPr>
          <a:xfrm>
            <a:off x="5075779" y="7738058"/>
            <a:ext cx="2877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33 000 đ</a:t>
            </a: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D4A91A47-91AA-1D65-3180-C8B4BEC98C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3141" t="12596" r="1562" b="37270"/>
          <a:stretch/>
        </p:blipFill>
        <p:spPr>
          <a:xfrm>
            <a:off x="1215630" y="8680344"/>
            <a:ext cx="1646607" cy="937898"/>
          </a:xfrm>
          <a:prstGeom prst="rect">
            <a:avLst/>
          </a:prstGeom>
        </p:spPr>
      </p:pic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ABE26DDD-1B63-958B-ABC8-43F41BC6FB52}"/>
              </a:ext>
            </a:extLst>
          </p:cNvPr>
          <p:cNvSpPr/>
          <p:nvPr/>
        </p:nvSpPr>
        <p:spPr>
          <a:xfrm>
            <a:off x="2953541" y="8851630"/>
            <a:ext cx="1646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cái</a:t>
            </a:r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D5B432CC-DD37-3351-1EC3-4C043D0B82A1}"/>
              </a:ext>
            </a:extLst>
          </p:cNvPr>
          <p:cNvSpPr/>
          <p:nvPr/>
        </p:nvSpPr>
        <p:spPr>
          <a:xfrm>
            <a:off x="5460500" y="8851630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7 000 đ</a:t>
            </a:r>
          </a:p>
        </p:txBody>
      </p:sp>
      <p:sp>
        <p:nvSpPr>
          <p:cNvPr id="44" name="Ngoặc móc Phải 43">
            <a:extLst>
              <a:ext uri="{FF2B5EF4-FFF2-40B4-BE49-F238E27FC236}">
                <a16:creationId xmlns:a16="http://schemas.microsoft.com/office/drawing/2014/main" id="{2F8410F7-85FA-1104-83CE-22195B0F2C01}"/>
              </a:ext>
            </a:extLst>
          </p:cNvPr>
          <p:cNvSpPr/>
          <p:nvPr/>
        </p:nvSpPr>
        <p:spPr>
          <a:xfrm>
            <a:off x="7977653" y="6794792"/>
            <a:ext cx="836190" cy="2823450"/>
          </a:xfrm>
          <a:prstGeom prst="rightBrace">
            <a:avLst>
              <a:gd name="adj1" fmla="val 46663"/>
              <a:gd name="adj2" fmla="val 50000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BAB39020-4801-CBF4-AC6F-E743BF1386E0}"/>
              </a:ext>
            </a:extLst>
          </p:cNvPr>
          <p:cNvSpPr/>
          <p:nvPr/>
        </p:nvSpPr>
        <p:spPr>
          <a:xfrm>
            <a:off x="8750245" y="7032120"/>
            <a:ext cx="121860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</a:p>
        </p:txBody>
      </p:sp>
      <p:sp>
        <p:nvSpPr>
          <p:cNvPr id="46" name="Hình chữ nhật 45">
            <a:extLst>
              <a:ext uri="{FF2B5EF4-FFF2-40B4-BE49-F238E27FC236}">
                <a16:creationId xmlns:a16="http://schemas.microsoft.com/office/drawing/2014/main" id="{454FCD77-B140-378E-A7CA-C386E0BAFFB3}"/>
              </a:ext>
            </a:extLst>
          </p:cNvPr>
          <p:cNvSpPr/>
          <p:nvPr/>
        </p:nvSpPr>
        <p:spPr>
          <a:xfrm>
            <a:off x="11346247" y="5665040"/>
            <a:ext cx="157447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0" cap="none" spc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vi-VN" sz="13800" b="0" cap="none" spc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90BE33D-F573-F027-9F7C-AE0E93D19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0838" y="-4206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69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80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/>
      <p:bldP spid="39" grpId="0"/>
      <p:bldP spid="40" grpId="0"/>
      <p:bldP spid="42" grpId="0"/>
      <p:bldP spid="43" grpId="0"/>
      <p:bldP spid="44" grpId="0" animBg="1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5692" y="1610547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213771" y="949278"/>
            <a:ext cx="9860459" cy="1322539"/>
            <a:chOff x="0" y="0"/>
            <a:chExt cx="3029999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29999" cy="406400"/>
            </a:xfrm>
            <a:custGeom>
              <a:avLst/>
              <a:gdLst/>
              <a:ahLst/>
              <a:cxnLst/>
              <a:rect l="l" t="t" r="r" b="b"/>
              <a:pathLst>
                <a:path w="3029999" h="406400">
                  <a:moveTo>
                    <a:pt x="78515" y="0"/>
                  </a:moveTo>
                  <a:lnTo>
                    <a:pt x="2951484" y="0"/>
                  </a:lnTo>
                  <a:cubicBezTo>
                    <a:pt x="2972308" y="0"/>
                    <a:pt x="2992278" y="8272"/>
                    <a:pt x="3007003" y="22996"/>
                  </a:cubicBezTo>
                  <a:cubicBezTo>
                    <a:pt x="3021727" y="37721"/>
                    <a:pt x="3029999" y="57691"/>
                    <a:pt x="3029999" y="78515"/>
                  </a:cubicBezTo>
                  <a:lnTo>
                    <a:pt x="3029999" y="327885"/>
                  </a:lnTo>
                  <a:cubicBezTo>
                    <a:pt x="3029999" y="348709"/>
                    <a:pt x="3021727" y="368679"/>
                    <a:pt x="3007003" y="383404"/>
                  </a:cubicBezTo>
                  <a:cubicBezTo>
                    <a:pt x="2992278" y="398128"/>
                    <a:pt x="2972308" y="406400"/>
                    <a:pt x="2951484" y="406400"/>
                  </a:cubicBezTo>
                  <a:lnTo>
                    <a:pt x="78515" y="406400"/>
                  </a:lnTo>
                  <a:cubicBezTo>
                    <a:pt x="57691" y="406400"/>
                    <a:pt x="37721" y="398128"/>
                    <a:pt x="22996" y="383404"/>
                  </a:cubicBezTo>
                  <a:cubicBezTo>
                    <a:pt x="8272" y="368679"/>
                    <a:pt x="0" y="348709"/>
                    <a:pt x="0" y="327885"/>
                  </a:cubicBezTo>
                  <a:lnTo>
                    <a:pt x="0" y="78515"/>
                  </a:lnTo>
                  <a:cubicBezTo>
                    <a:pt x="0" y="57691"/>
                    <a:pt x="8272" y="37721"/>
                    <a:pt x="22996" y="22996"/>
                  </a:cubicBezTo>
                  <a:cubicBezTo>
                    <a:pt x="37721" y="8272"/>
                    <a:pt x="57691" y="0"/>
                    <a:pt x="7851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97A8FF10-D5DD-2A03-876B-A759A93C0F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55" b="4735"/>
          <a:stretch/>
        </p:blipFill>
        <p:spPr>
          <a:xfrm>
            <a:off x="4434187" y="1017169"/>
            <a:ext cx="3020745" cy="1186755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2F2880BE-E7D2-504B-E7D3-D07F83BAE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100" y="1348606"/>
            <a:ext cx="5777399" cy="5944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710E390-0E79-E809-6AAD-D9A16C95E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2467829"/>
            <a:ext cx="14207767" cy="51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77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57200" y="114301"/>
            <a:ext cx="17373600" cy="9982200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" y="495300"/>
            <a:ext cx="16306800" cy="929640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302535" y="61584"/>
            <a:ext cx="9860459" cy="1493544"/>
            <a:chOff x="-15894" y="-28575"/>
            <a:chExt cx="3029999" cy="841375"/>
          </a:xfrm>
        </p:grpSpPr>
        <p:sp>
          <p:nvSpPr>
            <p:cNvPr id="16" name="Freeform 16"/>
            <p:cNvSpPr/>
            <p:nvPr/>
          </p:nvSpPr>
          <p:spPr>
            <a:xfrm>
              <a:off x="-15894" y="61444"/>
              <a:ext cx="3029999" cy="406400"/>
            </a:xfrm>
            <a:custGeom>
              <a:avLst/>
              <a:gdLst/>
              <a:ahLst/>
              <a:cxnLst/>
              <a:rect l="l" t="t" r="r" b="b"/>
              <a:pathLst>
                <a:path w="3029999" h="406400">
                  <a:moveTo>
                    <a:pt x="78515" y="0"/>
                  </a:moveTo>
                  <a:lnTo>
                    <a:pt x="2951484" y="0"/>
                  </a:lnTo>
                  <a:cubicBezTo>
                    <a:pt x="2972308" y="0"/>
                    <a:pt x="2992278" y="8272"/>
                    <a:pt x="3007003" y="22996"/>
                  </a:cubicBezTo>
                  <a:cubicBezTo>
                    <a:pt x="3021727" y="37721"/>
                    <a:pt x="3029999" y="57691"/>
                    <a:pt x="3029999" y="78515"/>
                  </a:cubicBezTo>
                  <a:lnTo>
                    <a:pt x="3029999" y="327885"/>
                  </a:lnTo>
                  <a:cubicBezTo>
                    <a:pt x="3029999" y="348709"/>
                    <a:pt x="3021727" y="368679"/>
                    <a:pt x="3007003" y="383404"/>
                  </a:cubicBezTo>
                  <a:cubicBezTo>
                    <a:pt x="2992278" y="398128"/>
                    <a:pt x="2972308" y="406400"/>
                    <a:pt x="2951484" y="406400"/>
                  </a:cubicBezTo>
                  <a:lnTo>
                    <a:pt x="78515" y="406400"/>
                  </a:lnTo>
                  <a:cubicBezTo>
                    <a:pt x="57691" y="406400"/>
                    <a:pt x="37721" y="398128"/>
                    <a:pt x="22996" y="383404"/>
                  </a:cubicBezTo>
                  <a:cubicBezTo>
                    <a:pt x="8272" y="368679"/>
                    <a:pt x="0" y="348709"/>
                    <a:pt x="0" y="327885"/>
                  </a:cubicBezTo>
                  <a:lnTo>
                    <a:pt x="0" y="78515"/>
                  </a:lnTo>
                  <a:cubicBezTo>
                    <a:pt x="0" y="57691"/>
                    <a:pt x="8272" y="37721"/>
                    <a:pt x="22996" y="22996"/>
                  </a:cubicBezTo>
                  <a:cubicBezTo>
                    <a:pt x="37721" y="8272"/>
                    <a:pt x="57691" y="0"/>
                    <a:pt x="7851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CF37532-2CFB-7553-73EF-06734333A9A0}"/>
              </a:ext>
            </a:extLst>
          </p:cNvPr>
          <p:cNvSpPr/>
          <p:nvPr/>
        </p:nvSpPr>
        <p:spPr>
          <a:xfrm>
            <a:off x="1717343" y="4260899"/>
            <a:ext cx="32819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 thứ nhất</a:t>
            </a:r>
            <a:endParaRPr lang="vi-VN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36E212A7-E139-8B71-7D4C-36033D0D25EB}"/>
              </a:ext>
            </a:extLst>
          </p:cNvPr>
          <p:cNvSpPr/>
          <p:nvPr/>
        </p:nvSpPr>
        <p:spPr>
          <a:xfrm>
            <a:off x="5433951" y="4266510"/>
            <a:ext cx="31610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 thứ hai</a:t>
            </a:r>
            <a:endParaRPr lang="vi-VN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74E397AE-8EC5-E087-44AA-06E08E27DF01}"/>
              </a:ext>
            </a:extLst>
          </p:cNvPr>
          <p:cNvSpPr/>
          <p:nvPr/>
        </p:nvSpPr>
        <p:spPr>
          <a:xfrm>
            <a:off x="8991600" y="4268569"/>
            <a:ext cx="31610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 thứ ba</a:t>
            </a:r>
            <a:endParaRPr lang="vi-VN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4C787686-BC30-2C50-18FB-3371B66A71F5}"/>
              </a:ext>
            </a:extLst>
          </p:cNvPr>
          <p:cNvSpPr/>
          <p:nvPr/>
        </p:nvSpPr>
        <p:spPr>
          <a:xfrm>
            <a:off x="13038780" y="4268569"/>
            <a:ext cx="26442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 thứ tư</a:t>
            </a:r>
            <a:endParaRPr lang="vi-VN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am giác Cân 8">
            <a:extLst>
              <a:ext uri="{FF2B5EF4-FFF2-40B4-BE49-F238E27FC236}">
                <a16:creationId xmlns:a16="http://schemas.microsoft.com/office/drawing/2014/main" id="{C660A2A6-638B-E0F2-EABC-0E3C9AF4CD95}"/>
              </a:ext>
            </a:extLst>
          </p:cNvPr>
          <p:cNvSpPr/>
          <p:nvPr/>
        </p:nvSpPr>
        <p:spPr>
          <a:xfrm>
            <a:off x="2830526" y="365582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am giác Cân 10">
            <a:extLst>
              <a:ext uri="{FF2B5EF4-FFF2-40B4-BE49-F238E27FC236}">
                <a16:creationId xmlns:a16="http://schemas.microsoft.com/office/drawing/2014/main" id="{99B4381F-2496-9625-AE5D-55732ACFAC11}"/>
              </a:ext>
            </a:extLst>
          </p:cNvPr>
          <p:cNvSpPr/>
          <p:nvPr/>
        </p:nvSpPr>
        <p:spPr>
          <a:xfrm>
            <a:off x="6192244" y="363409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am giác Cân 12">
            <a:extLst>
              <a:ext uri="{FF2B5EF4-FFF2-40B4-BE49-F238E27FC236}">
                <a16:creationId xmlns:a16="http://schemas.microsoft.com/office/drawing/2014/main" id="{EB15F976-8CCC-38AF-9AFF-D1C44DF19224}"/>
              </a:ext>
            </a:extLst>
          </p:cNvPr>
          <p:cNvSpPr/>
          <p:nvPr/>
        </p:nvSpPr>
        <p:spPr>
          <a:xfrm>
            <a:off x="6911477" y="363409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am giác Cân 13">
            <a:extLst>
              <a:ext uri="{FF2B5EF4-FFF2-40B4-BE49-F238E27FC236}">
                <a16:creationId xmlns:a16="http://schemas.microsoft.com/office/drawing/2014/main" id="{E683F176-D966-1A19-CA4A-6CAAB81E7C16}"/>
              </a:ext>
            </a:extLst>
          </p:cNvPr>
          <p:cNvSpPr/>
          <p:nvPr/>
        </p:nvSpPr>
        <p:spPr>
          <a:xfrm>
            <a:off x="6570171" y="30816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am giác Cân 17">
            <a:extLst>
              <a:ext uri="{FF2B5EF4-FFF2-40B4-BE49-F238E27FC236}">
                <a16:creationId xmlns:a16="http://schemas.microsoft.com/office/drawing/2014/main" id="{17C80E47-BF53-F041-2BAE-1FC4F8476802}"/>
              </a:ext>
            </a:extLst>
          </p:cNvPr>
          <p:cNvSpPr/>
          <p:nvPr/>
        </p:nvSpPr>
        <p:spPr>
          <a:xfrm>
            <a:off x="9653822" y="3097765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Tam giác Cân 19">
            <a:extLst>
              <a:ext uri="{FF2B5EF4-FFF2-40B4-BE49-F238E27FC236}">
                <a16:creationId xmlns:a16="http://schemas.microsoft.com/office/drawing/2014/main" id="{9BEA90B2-BC54-A0C4-4B42-441C4DD92FCC}"/>
              </a:ext>
            </a:extLst>
          </p:cNvPr>
          <p:cNvSpPr/>
          <p:nvPr/>
        </p:nvSpPr>
        <p:spPr>
          <a:xfrm>
            <a:off x="10373056" y="3097765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am giác Cân 20">
            <a:extLst>
              <a:ext uri="{FF2B5EF4-FFF2-40B4-BE49-F238E27FC236}">
                <a16:creationId xmlns:a16="http://schemas.microsoft.com/office/drawing/2014/main" id="{D68D044D-57E6-C466-CFC2-4B1447350BC6}"/>
              </a:ext>
            </a:extLst>
          </p:cNvPr>
          <p:cNvSpPr/>
          <p:nvPr/>
        </p:nvSpPr>
        <p:spPr>
          <a:xfrm>
            <a:off x="10031749" y="2545325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am giác Cân 21">
            <a:extLst>
              <a:ext uri="{FF2B5EF4-FFF2-40B4-BE49-F238E27FC236}">
                <a16:creationId xmlns:a16="http://schemas.microsoft.com/office/drawing/2014/main" id="{6E3A5D6A-6E81-7F62-AE42-26C4CBFE0E89}"/>
              </a:ext>
            </a:extLst>
          </p:cNvPr>
          <p:cNvSpPr/>
          <p:nvPr/>
        </p:nvSpPr>
        <p:spPr>
          <a:xfrm>
            <a:off x="9294206" y="364795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am giác Cân 22">
            <a:extLst>
              <a:ext uri="{FF2B5EF4-FFF2-40B4-BE49-F238E27FC236}">
                <a16:creationId xmlns:a16="http://schemas.microsoft.com/office/drawing/2014/main" id="{FE26A067-C4C5-A110-FB25-C373DFF62126}"/>
              </a:ext>
            </a:extLst>
          </p:cNvPr>
          <p:cNvSpPr/>
          <p:nvPr/>
        </p:nvSpPr>
        <p:spPr>
          <a:xfrm>
            <a:off x="10013439" y="364795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am giác Cân 23">
            <a:extLst>
              <a:ext uri="{FF2B5EF4-FFF2-40B4-BE49-F238E27FC236}">
                <a16:creationId xmlns:a16="http://schemas.microsoft.com/office/drawing/2014/main" id="{F4B72752-E090-9B03-F511-A8CC15120EE4}"/>
              </a:ext>
            </a:extLst>
          </p:cNvPr>
          <p:cNvSpPr/>
          <p:nvPr/>
        </p:nvSpPr>
        <p:spPr>
          <a:xfrm>
            <a:off x="10744306" y="364795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am giác Cân 37">
            <a:extLst>
              <a:ext uri="{FF2B5EF4-FFF2-40B4-BE49-F238E27FC236}">
                <a16:creationId xmlns:a16="http://schemas.microsoft.com/office/drawing/2014/main" id="{35C7FEB0-41FA-3178-1F66-14B0A8826F0D}"/>
              </a:ext>
            </a:extLst>
          </p:cNvPr>
          <p:cNvSpPr/>
          <p:nvPr/>
        </p:nvSpPr>
        <p:spPr>
          <a:xfrm>
            <a:off x="13530021" y="2300681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Tam giác Cân 39">
            <a:extLst>
              <a:ext uri="{FF2B5EF4-FFF2-40B4-BE49-F238E27FC236}">
                <a16:creationId xmlns:a16="http://schemas.microsoft.com/office/drawing/2014/main" id="{6682C17B-9542-A8F6-0C7E-AED45A485A76}"/>
              </a:ext>
            </a:extLst>
          </p:cNvPr>
          <p:cNvSpPr/>
          <p:nvPr/>
        </p:nvSpPr>
        <p:spPr>
          <a:xfrm>
            <a:off x="14249255" y="2300681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Tam giác Cân 40">
            <a:extLst>
              <a:ext uri="{FF2B5EF4-FFF2-40B4-BE49-F238E27FC236}">
                <a16:creationId xmlns:a16="http://schemas.microsoft.com/office/drawing/2014/main" id="{CDCEB482-D5CE-3F43-4C19-88057DA60B72}"/>
              </a:ext>
            </a:extLst>
          </p:cNvPr>
          <p:cNvSpPr/>
          <p:nvPr/>
        </p:nvSpPr>
        <p:spPr>
          <a:xfrm>
            <a:off x="13907948" y="1748241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am giác Cân 41">
            <a:extLst>
              <a:ext uri="{FF2B5EF4-FFF2-40B4-BE49-F238E27FC236}">
                <a16:creationId xmlns:a16="http://schemas.microsoft.com/office/drawing/2014/main" id="{4AB9B023-022B-FF72-43ED-D71860325D2D}"/>
              </a:ext>
            </a:extLst>
          </p:cNvPr>
          <p:cNvSpPr/>
          <p:nvPr/>
        </p:nvSpPr>
        <p:spPr>
          <a:xfrm>
            <a:off x="13170405" y="2850872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am giác Cân 42">
            <a:extLst>
              <a:ext uri="{FF2B5EF4-FFF2-40B4-BE49-F238E27FC236}">
                <a16:creationId xmlns:a16="http://schemas.microsoft.com/office/drawing/2014/main" id="{04C92D1A-320E-01D0-2ACE-6A882516F8EF}"/>
              </a:ext>
            </a:extLst>
          </p:cNvPr>
          <p:cNvSpPr/>
          <p:nvPr/>
        </p:nvSpPr>
        <p:spPr>
          <a:xfrm>
            <a:off x="13889638" y="2850872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Tam giác Cân 43">
            <a:extLst>
              <a:ext uri="{FF2B5EF4-FFF2-40B4-BE49-F238E27FC236}">
                <a16:creationId xmlns:a16="http://schemas.microsoft.com/office/drawing/2014/main" id="{B17BFA43-641B-AEC6-CD6F-BCEF61BDB41B}"/>
              </a:ext>
            </a:extLst>
          </p:cNvPr>
          <p:cNvSpPr/>
          <p:nvPr/>
        </p:nvSpPr>
        <p:spPr>
          <a:xfrm>
            <a:off x="14620505" y="2850872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Tam giác Cân 44">
            <a:extLst>
              <a:ext uri="{FF2B5EF4-FFF2-40B4-BE49-F238E27FC236}">
                <a16:creationId xmlns:a16="http://schemas.microsoft.com/office/drawing/2014/main" id="{4982E326-7F66-FE0B-B8B2-08650BA4CECD}"/>
              </a:ext>
            </a:extLst>
          </p:cNvPr>
          <p:cNvSpPr/>
          <p:nvPr/>
        </p:nvSpPr>
        <p:spPr>
          <a:xfrm>
            <a:off x="12799154" y="341499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Tam giác Cân 45">
            <a:extLst>
              <a:ext uri="{FF2B5EF4-FFF2-40B4-BE49-F238E27FC236}">
                <a16:creationId xmlns:a16="http://schemas.microsoft.com/office/drawing/2014/main" id="{D19F23AF-B550-0C64-D27C-C15B40C2B1D5}"/>
              </a:ext>
            </a:extLst>
          </p:cNvPr>
          <p:cNvSpPr/>
          <p:nvPr/>
        </p:nvSpPr>
        <p:spPr>
          <a:xfrm>
            <a:off x="13518387" y="341499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Tam giác Cân 46">
            <a:extLst>
              <a:ext uri="{FF2B5EF4-FFF2-40B4-BE49-F238E27FC236}">
                <a16:creationId xmlns:a16="http://schemas.microsoft.com/office/drawing/2014/main" id="{7BA70FE2-B1E1-4842-7307-28A4A6AAEC19}"/>
              </a:ext>
            </a:extLst>
          </p:cNvPr>
          <p:cNvSpPr/>
          <p:nvPr/>
        </p:nvSpPr>
        <p:spPr>
          <a:xfrm>
            <a:off x="14249255" y="341499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Tam giác Cân 47">
            <a:extLst>
              <a:ext uri="{FF2B5EF4-FFF2-40B4-BE49-F238E27FC236}">
                <a16:creationId xmlns:a16="http://schemas.microsoft.com/office/drawing/2014/main" id="{F4FAD3C8-F58E-2BD5-6B5D-9E5E9F7DDFFE}"/>
              </a:ext>
            </a:extLst>
          </p:cNvPr>
          <p:cNvSpPr/>
          <p:nvPr/>
        </p:nvSpPr>
        <p:spPr>
          <a:xfrm>
            <a:off x="14980122" y="341499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Hình chữ nhật 49">
            <a:extLst>
              <a:ext uri="{FF2B5EF4-FFF2-40B4-BE49-F238E27FC236}">
                <a16:creationId xmlns:a16="http://schemas.microsoft.com/office/drawing/2014/main" id="{834137BD-0641-EF86-26C6-F87A9A85179B}"/>
              </a:ext>
            </a:extLst>
          </p:cNvPr>
          <p:cNvSpPr/>
          <p:nvPr/>
        </p:nvSpPr>
        <p:spPr>
          <a:xfrm>
            <a:off x="1444904" y="8783831"/>
            <a:ext cx="32819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 thứ năm</a:t>
            </a:r>
            <a:endParaRPr lang="vi-VN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Hình chữ nhật 51">
            <a:extLst>
              <a:ext uri="{FF2B5EF4-FFF2-40B4-BE49-F238E27FC236}">
                <a16:creationId xmlns:a16="http://schemas.microsoft.com/office/drawing/2014/main" id="{AFB9E50C-3C31-7529-4A2D-3F6FB3657642}"/>
              </a:ext>
            </a:extLst>
          </p:cNvPr>
          <p:cNvSpPr/>
          <p:nvPr/>
        </p:nvSpPr>
        <p:spPr>
          <a:xfrm>
            <a:off x="6283028" y="8800122"/>
            <a:ext cx="31610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Hình thứ bảy</a:t>
            </a:r>
            <a:endParaRPr lang="vi-VN" sz="3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am giác Cân 52">
            <a:extLst>
              <a:ext uri="{FF2B5EF4-FFF2-40B4-BE49-F238E27FC236}">
                <a16:creationId xmlns:a16="http://schemas.microsoft.com/office/drawing/2014/main" id="{19840BD0-4F88-7F99-99CE-CAC2DC2E1791}"/>
              </a:ext>
            </a:extLst>
          </p:cNvPr>
          <p:cNvSpPr/>
          <p:nvPr/>
        </p:nvSpPr>
        <p:spPr>
          <a:xfrm>
            <a:off x="2512060" y="655216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Tam giác Cân 53">
            <a:extLst>
              <a:ext uri="{FF2B5EF4-FFF2-40B4-BE49-F238E27FC236}">
                <a16:creationId xmlns:a16="http://schemas.microsoft.com/office/drawing/2014/main" id="{F45AA0FA-D368-F91E-8620-F2F337A2FE41}"/>
              </a:ext>
            </a:extLst>
          </p:cNvPr>
          <p:cNvSpPr/>
          <p:nvPr/>
        </p:nvSpPr>
        <p:spPr>
          <a:xfrm>
            <a:off x="3231294" y="655216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Tam giác Cân 54">
            <a:extLst>
              <a:ext uri="{FF2B5EF4-FFF2-40B4-BE49-F238E27FC236}">
                <a16:creationId xmlns:a16="http://schemas.microsoft.com/office/drawing/2014/main" id="{D37B6C96-2D7F-917E-5A71-2CDDC5212472}"/>
              </a:ext>
            </a:extLst>
          </p:cNvPr>
          <p:cNvSpPr/>
          <p:nvPr/>
        </p:nvSpPr>
        <p:spPr>
          <a:xfrm>
            <a:off x="2889987" y="599972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Tam giác Cân 55">
            <a:extLst>
              <a:ext uri="{FF2B5EF4-FFF2-40B4-BE49-F238E27FC236}">
                <a16:creationId xmlns:a16="http://schemas.microsoft.com/office/drawing/2014/main" id="{FABEFDBF-245F-98B7-843B-58E1355CB1CE}"/>
              </a:ext>
            </a:extLst>
          </p:cNvPr>
          <p:cNvSpPr/>
          <p:nvPr/>
        </p:nvSpPr>
        <p:spPr>
          <a:xfrm>
            <a:off x="2152444" y="71023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Tam giác Cân 56">
            <a:extLst>
              <a:ext uri="{FF2B5EF4-FFF2-40B4-BE49-F238E27FC236}">
                <a16:creationId xmlns:a16="http://schemas.microsoft.com/office/drawing/2014/main" id="{43F5E42E-AD8B-F0FF-3FB3-3432D2FBDCB9}"/>
              </a:ext>
            </a:extLst>
          </p:cNvPr>
          <p:cNvSpPr/>
          <p:nvPr/>
        </p:nvSpPr>
        <p:spPr>
          <a:xfrm>
            <a:off x="2871677" y="71023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Tam giác Cân 57">
            <a:extLst>
              <a:ext uri="{FF2B5EF4-FFF2-40B4-BE49-F238E27FC236}">
                <a16:creationId xmlns:a16="http://schemas.microsoft.com/office/drawing/2014/main" id="{2EC75F18-3AFF-5055-ED35-B3C3FFEBD04D}"/>
              </a:ext>
            </a:extLst>
          </p:cNvPr>
          <p:cNvSpPr/>
          <p:nvPr/>
        </p:nvSpPr>
        <p:spPr>
          <a:xfrm>
            <a:off x="3602544" y="71023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Tam giác Cân 58">
            <a:extLst>
              <a:ext uri="{FF2B5EF4-FFF2-40B4-BE49-F238E27FC236}">
                <a16:creationId xmlns:a16="http://schemas.microsoft.com/office/drawing/2014/main" id="{B9AD94A0-FA4F-37C8-A06C-BD5ED897428D}"/>
              </a:ext>
            </a:extLst>
          </p:cNvPr>
          <p:cNvSpPr/>
          <p:nvPr/>
        </p:nvSpPr>
        <p:spPr>
          <a:xfrm>
            <a:off x="1781193" y="7666485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Tam giác Cân 59">
            <a:extLst>
              <a:ext uri="{FF2B5EF4-FFF2-40B4-BE49-F238E27FC236}">
                <a16:creationId xmlns:a16="http://schemas.microsoft.com/office/drawing/2014/main" id="{E42DF6CF-8C75-FFB4-9A23-21C0E8B2ABDF}"/>
              </a:ext>
            </a:extLst>
          </p:cNvPr>
          <p:cNvSpPr/>
          <p:nvPr/>
        </p:nvSpPr>
        <p:spPr>
          <a:xfrm>
            <a:off x="2500426" y="7666485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Tam giác Cân 60">
            <a:extLst>
              <a:ext uri="{FF2B5EF4-FFF2-40B4-BE49-F238E27FC236}">
                <a16:creationId xmlns:a16="http://schemas.microsoft.com/office/drawing/2014/main" id="{A056A0B3-B3A2-D4F8-26E9-3861F675CC2F}"/>
              </a:ext>
            </a:extLst>
          </p:cNvPr>
          <p:cNvSpPr/>
          <p:nvPr/>
        </p:nvSpPr>
        <p:spPr>
          <a:xfrm>
            <a:off x="3231294" y="7666485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Tam giác Cân 61">
            <a:extLst>
              <a:ext uri="{FF2B5EF4-FFF2-40B4-BE49-F238E27FC236}">
                <a16:creationId xmlns:a16="http://schemas.microsoft.com/office/drawing/2014/main" id="{2A8B9363-C6F6-F05B-E484-C1A886225896}"/>
              </a:ext>
            </a:extLst>
          </p:cNvPr>
          <p:cNvSpPr/>
          <p:nvPr/>
        </p:nvSpPr>
        <p:spPr>
          <a:xfrm>
            <a:off x="3962161" y="7666485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Tam giác Cân 62">
            <a:extLst>
              <a:ext uri="{FF2B5EF4-FFF2-40B4-BE49-F238E27FC236}">
                <a16:creationId xmlns:a16="http://schemas.microsoft.com/office/drawing/2014/main" id="{E6780B7C-B5A6-0EF1-56BB-FB1FC0791AA4}"/>
              </a:ext>
            </a:extLst>
          </p:cNvPr>
          <p:cNvSpPr/>
          <p:nvPr/>
        </p:nvSpPr>
        <p:spPr>
          <a:xfrm>
            <a:off x="1434014" y="8216676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Tam giác Cân 63">
            <a:extLst>
              <a:ext uri="{FF2B5EF4-FFF2-40B4-BE49-F238E27FC236}">
                <a16:creationId xmlns:a16="http://schemas.microsoft.com/office/drawing/2014/main" id="{C6794E8F-2A34-4577-A0E5-49E0F97BDA17}"/>
              </a:ext>
            </a:extLst>
          </p:cNvPr>
          <p:cNvSpPr/>
          <p:nvPr/>
        </p:nvSpPr>
        <p:spPr>
          <a:xfrm>
            <a:off x="2153247" y="8216676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Tam giác Cân 64">
            <a:extLst>
              <a:ext uri="{FF2B5EF4-FFF2-40B4-BE49-F238E27FC236}">
                <a16:creationId xmlns:a16="http://schemas.microsoft.com/office/drawing/2014/main" id="{2C378A0A-1F60-4DE2-C359-BCB2CFF38375}"/>
              </a:ext>
            </a:extLst>
          </p:cNvPr>
          <p:cNvSpPr/>
          <p:nvPr/>
        </p:nvSpPr>
        <p:spPr>
          <a:xfrm>
            <a:off x="2884115" y="8216676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Tam giác Cân 65">
            <a:extLst>
              <a:ext uri="{FF2B5EF4-FFF2-40B4-BE49-F238E27FC236}">
                <a16:creationId xmlns:a16="http://schemas.microsoft.com/office/drawing/2014/main" id="{71C07553-752C-8138-1A32-B8DD7C676221}"/>
              </a:ext>
            </a:extLst>
          </p:cNvPr>
          <p:cNvSpPr/>
          <p:nvPr/>
        </p:nvSpPr>
        <p:spPr>
          <a:xfrm>
            <a:off x="3614982" y="8216676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Tam giác Cân 66">
            <a:extLst>
              <a:ext uri="{FF2B5EF4-FFF2-40B4-BE49-F238E27FC236}">
                <a16:creationId xmlns:a16="http://schemas.microsoft.com/office/drawing/2014/main" id="{DA2197A5-89B5-4239-2ED5-35D80E690782}"/>
              </a:ext>
            </a:extLst>
          </p:cNvPr>
          <p:cNvSpPr/>
          <p:nvPr/>
        </p:nvSpPr>
        <p:spPr>
          <a:xfrm>
            <a:off x="4334215" y="8216676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Hình chữ nhật 67">
            <a:extLst>
              <a:ext uri="{FF2B5EF4-FFF2-40B4-BE49-F238E27FC236}">
                <a16:creationId xmlns:a16="http://schemas.microsoft.com/office/drawing/2014/main" id="{89BA0006-7E93-7564-CD2D-6B7CB5C30D4A}"/>
              </a:ext>
            </a:extLst>
          </p:cNvPr>
          <p:cNvSpPr/>
          <p:nvPr/>
        </p:nvSpPr>
        <p:spPr>
          <a:xfrm>
            <a:off x="6277225" y="155271"/>
            <a:ext cx="63337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tam giác màu xanh:</a:t>
            </a:r>
            <a:endParaRPr lang="vi-VN" sz="4400" b="1" cap="none" spc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Hình chữ nhật 68">
            <a:extLst>
              <a:ext uri="{FF2B5EF4-FFF2-40B4-BE49-F238E27FC236}">
                <a16:creationId xmlns:a16="http://schemas.microsoft.com/office/drawing/2014/main" id="{335CC528-7BA8-4F8D-A355-577D432C17BB}"/>
              </a:ext>
            </a:extLst>
          </p:cNvPr>
          <p:cNvSpPr/>
          <p:nvPr/>
        </p:nvSpPr>
        <p:spPr>
          <a:xfrm>
            <a:off x="2940714" y="2853382"/>
            <a:ext cx="498855" cy="769441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vi-VN" sz="4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Hình chữ nhật 69">
            <a:extLst>
              <a:ext uri="{FF2B5EF4-FFF2-40B4-BE49-F238E27FC236}">
                <a16:creationId xmlns:a16="http://schemas.microsoft.com/office/drawing/2014/main" id="{E66EE896-B522-DBA7-25F9-4B95429BF9A9}"/>
              </a:ext>
            </a:extLst>
          </p:cNvPr>
          <p:cNvSpPr/>
          <p:nvPr/>
        </p:nvSpPr>
        <p:spPr>
          <a:xfrm>
            <a:off x="6145538" y="2295021"/>
            <a:ext cx="1457450" cy="769441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+ 2</a:t>
            </a:r>
            <a:endParaRPr lang="vi-VN" sz="4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Hình chữ nhật 70">
            <a:extLst>
              <a:ext uri="{FF2B5EF4-FFF2-40B4-BE49-F238E27FC236}">
                <a16:creationId xmlns:a16="http://schemas.microsoft.com/office/drawing/2014/main" id="{BF32DE0E-D759-7F84-42C3-E210D621C251}"/>
              </a:ext>
            </a:extLst>
          </p:cNvPr>
          <p:cNvSpPr/>
          <p:nvPr/>
        </p:nvSpPr>
        <p:spPr>
          <a:xfrm>
            <a:off x="9116964" y="1749271"/>
            <a:ext cx="2416046" cy="769441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+ 2 + 3</a:t>
            </a:r>
            <a:endParaRPr lang="vi-VN" sz="4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Hình chữ nhật 71">
            <a:extLst>
              <a:ext uri="{FF2B5EF4-FFF2-40B4-BE49-F238E27FC236}">
                <a16:creationId xmlns:a16="http://schemas.microsoft.com/office/drawing/2014/main" id="{D5E7AF6A-1CFF-C089-4E3B-93AF6CCA5013}"/>
              </a:ext>
            </a:extLst>
          </p:cNvPr>
          <p:cNvSpPr/>
          <p:nvPr/>
        </p:nvSpPr>
        <p:spPr>
          <a:xfrm>
            <a:off x="12639769" y="989364"/>
            <a:ext cx="3374642" cy="769441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+ 2 + 3 + 4</a:t>
            </a:r>
            <a:endParaRPr lang="vi-VN" sz="4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Hình chữ nhật 72">
            <a:extLst>
              <a:ext uri="{FF2B5EF4-FFF2-40B4-BE49-F238E27FC236}">
                <a16:creationId xmlns:a16="http://schemas.microsoft.com/office/drawing/2014/main" id="{E95257DC-55A7-73F7-DFC9-48CD2EEA91A3}"/>
              </a:ext>
            </a:extLst>
          </p:cNvPr>
          <p:cNvSpPr/>
          <p:nvPr/>
        </p:nvSpPr>
        <p:spPr>
          <a:xfrm>
            <a:off x="1234779" y="5149009"/>
            <a:ext cx="4176143" cy="769441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+ 2 + 3 + 4+ 5</a:t>
            </a:r>
            <a:endParaRPr lang="vi-VN" sz="4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Hình chữ nhật 73">
            <a:extLst>
              <a:ext uri="{FF2B5EF4-FFF2-40B4-BE49-F238E27FC236}">
                <a16:creationId xmlns:a16="http://schemas.microsoft.com/office/drawing/2014/main" id="{D4BAA569-8EC5-2ABB-47DF-8DB54A1D99D6}"/>
              </a:ext>
            </a:extLst>
          </p:cNvPr>
          <p:cNvSpPr/>
          <p:nvPr/>
        </p:nvSpPr>
        <p:spPr>
          <a:xfrm>
            <a:off x="8143322" y="5127674"/>
            <a:ext cx="6779375" cy="769441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+ 2 + 3 + 4+ 5 + 6 + 7 =   </a:t>
            </a:r>
          </a:p>
        </p:txBody>
      </p:sp>
      <p:sp>
        <p:nvSpPr>
          <p:cNvPr id="75" name="Tam giác Cân 74">
            <a:extLst>
              <a:ext uri="{FF2B5EF4-FFF2-40B4-BE49-F238E27FC236}">
                <a16:creationId xmlns:a16="http://schemas.microsoft.com/office/drawing/2014/main" id="{D705D4DF-EF8B-57BF-EAE0-A01D18BFA7F8}"/>
              </a:ext>
            </a:extLst>
          </p:cNvPr>
          <p:cNvSpPr/>
          <p:nvPr/>
        </p:nvSpPr>
        <p:spPr>
          <a:xfrm>
            <a:off x="10809398" y="645289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6" name="Tam giác Cân 75">
            <a:extLst>
              <a:ext uri="{FF2B5EF4-FFF2-40B4-BE49-F238E27FC236}">
                <a16:creationId xmlns:a16="http://schemas.microsoft.com/office/drawing/2014/main" id="{EB77FCAF-3DA3-A6A6-3876-A16860BD5ECD}"/>
              </a:ext>
            </a:extLst>
          </p:cNvPr>
          <p:cNvSpPr/>
          <p:nvPr/>
        </p:nvSpPr>
        <p:spPr>
          <a:xfrm>
            <a:off x="11528632" y="645289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7" name="Tam giác Cân 76">
            <a:extLst>
              <a:ext uri="{FF2B5EF4-FFF2-40B4-BE49-F238E27FC236}">
                <a16:creationId xmlns:a16="http://schemas.microsoft.com/office/drawing/2014/main" id="{28828022-F2C4-2D5F-5D3B-C17BEE686222}"/>
              </a:ext>
            </a:extLst>
          </p:cNvPr>
          <p:cNvSpPr/>
          <p:nvPr/>
        </p:nvSpPr>
        <p:spPr>
          <a:xfrm>
            <a:off x="11187325" y="5900457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Tam giác Cân 77">
            <a:extLst>
              <a:ext uri="{FF2B5EF4-FFF2-40B4-BE49-F238E27FC236}">
                <a16:creationId xmlns:a16="http://schemas.microsoft.com/office/drawing/2014/main" id="{9D43946C-82CF-2232-C7E9-B46ED398F79D}"/>
              </a:ext>
            </a:extLst>
          </p:cNvPr>
          <p:cNvSpPr/>
          <p:nvPr/>
        </p:nvSpPr>
        <p:spPr>
          <a:xfrm>
            <a:off x="10449782" y="7003088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Tam giác Cân 78">
            <a:extLst>
              <a:ext uri="{FF2B5EF4-FFF2-40B4-BE49-F238E27FC236}">
                <a16:creationId xmlns:a16="http://schemas.microsoft.com/office/drawing/2014/main" id="{3B6CC15F-6975-00D9-0969-419478E0F444}"/>
              </a:ext>
            </a:extLst>
          </p:cNvPr>
          <p:cNvSpPr/>
          <p:nvPr/>
        </p:nvSpPr>
        <p:spPr>
          <a:xfrm>
            <a:off x="11169015" y="7003088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0" name="Tam giác Cân 79">
            <a:extLst>
              <a:ext uri="{FF2B5EF4-FFF2-40B4-BE49-F238E27FC236}">
                <a16:creationId xmlns:a16="http://schemas.microsoft.com/office/drawing/2014/main" id="{E8AFEBDE-3D21-558B-9C34-AD24CF144573}"/>
              </a:ext>
            </a:extLst>
          </p:cNvPr>
          <p:cNvSpPr/>
          <p:nvPr/>
        </p:nvSpPr>
        <p:spPr>
          <a:xfrm>
            <a:off x="11899882" y="7003088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" name="Tam giác Cân 80">
            <a:extLst>
              <a:ext uri="{FF2B5EF4-FFF2-40B4-BE49-F238E27FC236}">
                <a16:creationId xmlns:a16="http://schemas.microsoft.com/office/drawing/2014/main" id="{95B9085A-0D32-25D5-CEFF-FFE778BE6E87}"/>
              </a:ext>
            </a:extLst>
          </p:cNvPr>
          <p:cNvSpPr/>
          <p:nvPr/>
        </p:nvSpPr>
        <p:spPr>
          <a:xfrm>
            <a:off x="10078531" y="7567213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2" name="Tam giác Cân 81">
            <a:extLst>
              <a:ext uri="{FF2B5EF4-FFF2-40B4-BE49-F238E27FC236}">
                <a16:creationId xmlns:a16="http://schemas.microsoft.com/office/drawing/2014/main" id="{F1CB0697-E1D0-22FB-3600-68605A4BBBAA}"/>
              </a:ext>
            </a:extLst>
          </p:cNvPr>
          <p:cNvSpPr/>
          <p:nvPr/>
        </p:nvSpPr>
        <p:spPr>
          <a:xfrm>
            <a:off x="10797764" y="7567213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3" name="Tam giác Cân 82">
            <a:extLst>
              <a:ext uri="{FF2B5EF4-FFF2-40B4-BE49-F238E27FC236}">
                <a16:creationId xmlns:a16="http://schemas.microsoft.com/office/drawing/2014/main" id="{CB305418-84CF-AF73-5961-117BA5329FCB}"/>
              </a:ext>
            </a:extLst>
          </p:cNvPr>
          <p:cNvSpPr/>
          <p:nvPr/>
        </p:nvSpPr>
        <p:spPr>
          <a:xfrm>
            <a:off x="11528632" y="7567213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4" name="Tam giác Cân 83">
            <a:extLst>
              <a:ext uri="{FF2B5EF4-FFF2-40B4-BE49-F238E27FC236}">
                <a16:creationId xmlns:a16="http://schemas.microsoft.com/office/drawing/2014/main" id="{0B961397-A3DA-716E-CD16-440285D683BB}"/>
              </a:ext>
            </a:extLst>
          </p:cNvPr>
          <p:cNvSpPr/>
          <p:nvPr/>
        </p:nvSpPr>
        <p:spPr>
          <a:xfrm>
            <a:off x="12259499" y="7567213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5" name="Tam giác Cân 84">
            <a:extLst>
              <a:ext uri="{FF2B5EF4-FFF2-40B4-BE49-F238E27FC236}">
                <a16:creationId xmlns:a16="http://schemas.microsoft.com/office/drawing/2014/main" id="{DF5DA95F-34F4-9FD7-858E-5733FC5FA57A}"/>
              </a:ext>
            </a:extLst>
          </p:cNvPr>
          <p:cNvSpPr/>
          <p:nvPr/>
        </p:nvSpPr>
        <p:spPr>
          <a:xfrm>
            <a:off x="9731352" y="8117404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6" name="Tam giác Cân 85">
            <a:extLst>
              <a:ext uri="{FF2B5EF4-FFF2-40B4-BE49-F238E27FC236}">
                <a16:creationId xmlns:a16="http://schemas.microsoft.com/office/drawing/2014/main" id="{174BA10A-3BBC-CDDA-9423-C177532CD3A3}"/>
              </a:ext>
            </a:extLst>
          </p:cNvPr>
          <p:cNvSpPr/>
          <p:nvPr/>
        </p:nvSpPr>
        <p:spPr>
          <a:xfrm>
            <a:off x="10450585" y="8117404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7" name="Tam giác Cân 86">
            <a:extLst>
              <a:ext uri="{FF2B5EF4-FFF2-40B4-BE49-F238E27FC236}">
                <a16:creationId xmlns:a16="http://schemas.microsoft.com/office/drawing/2014/main" id="{9C8807E3-E5B7-5FFE-98CA-BA8F2379597C}"/>
              </a:ext>
            </a:extLst>
          </p:cNvPr>
          <p:cNvSpPr/>
          <p:nvPr/>
        </p:nvSpPr>
        <p:spPr>
          <a:xfrm>
            <a:off x="11181453" y="8117404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8" name="Tam giác Cân 87">
            <a:extLst>
              <a:ext uri="{FF2B5EF4-FFF2-40B4-BE49-F238E27FC236}">
                <a16:creationId xmlns:a16="http://schemas.microsoft.com/office/drawing/2014/main" id="{705CBA32-BCD8-869A-36D4-CCA4753618D8}"/>
              </a:ext>
            </a:extLst>
          </p:cNvPr>
          <p:cNvSpPr/>
          <p:nvPr/>
        </p:nvSpPr>
        <p:spPr>
          <a:xfrm>
            <a:off x="11912320" y="8117404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9" name="Tam giác Cân 88">
            <a:extLst>
              <a:ext uri="{FF2B5EF4-FFF2-40B4-BE49-F238E27FC236}">
                <a16:creationId xmlns:a16="http://schemas.microsoft.com/office/drawing/2014/main" id="{17403B9B-70FE-9F25-9F54-5F0DEF50A938}"/>
              </a:ext>
            </a:extLst>
          </p:cNvPr>
          <p:cNvSpPr/>
          <p:nvPr/>
        </p:nvSpPr>
        <p:spPr>
          <a:xfrm>
            <a:off x="12631553" y="8117404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0" name="Tam giác Cân 89">
            <a:extLst>
              <a:ext uri="{FF2B5EF4-FFF2-40B4-BE49-F238E27FC236}">
                <a16:creationId xmlns:a16="http://schemas.microsoft.com/office/drawing/2014/main" id="{761842F2-1224-676C-8616-2FB48236FBDE}"/>
              </a:ext>
            </a:extLst>
          </p:cNvPr>
          <p:cNvSpPr/>
          <p:nvPr/>
        </p:nvSpPr>
        <p:spPr>
          <a:xfrm>
            <a:off x="9371735" y="868906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1" name="Tam giác Cân 90">
            <a:extLst>
              <a:ext uri="{FF2B5EF4-FFF2-40B4-BE49-F238E27FC236}">
                <a16:creationId xmlns:a16="http://schemas.microsoft.com/office/drawing/2014/main" id="{E4390459-AD16-07A1-B852-2D4AB78ACDF9}"/>
              </a:ext>
            </a:extLst>
          </p:cNvPr>
          <p:cNvSpPr/>
          <p:nvPr/>
        </p:nvSpPr>
        <p:spPr>
          <a:xfrm>
            <a:off x="10090968" y="868906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2" name="Tam giác Cân 91">
            <a:extLst>
              <a:ext uri="{FF2B5EF4-FFF2-40B4-BE49-F238E27FC236}">
                <a16:creationId xmlns:a16="http://schemas.microsoft.com/office/drawing/2014/main" id="{2E578724-5ED5-496F-71C6-D1BB43280245}"/>
              </a:ext>
            </a:extLst>
          </p:cNvPr>
          <p:cNvSpPr/>
          <p:nvPr/>
        </p:nvSpPr>
        <p:spPr>
          <a:xfrm>
            <a:off x="10821836" y="868906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3" name="Tam giác Cân 92">
            <a:extLst>
              <a:ext uri="{FF2B5EF4-FFF2-40B4-BE49-F238E27FC236}">
                <a16:creationId xmlns:a16="http://schemas.microsoft.com/office/drawing/2014/main" id="{52F3623A-53D3-9C08-1CB8-819EC8EADE51}"/>
              </a:ext>
            </a:extLst>
          </p:cNvPr>
          <p:cNvSpPr/>
          <p:nvPr/>
        </p:nvSpPr>
        <p:spPr>
          <a:xfrm>
            <a:off x="11552703" y="868906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4" name="Tam giác Cân 93">
            <a:extLst>
              <a:ext uri="{FF2B5EF4-FFF2-40B4-BE49-F238E27FC236}">
                <a16:creationId xmlns:a16="http://schemas.microsoft.com/office/drawing/2014/main" id="{94FC9C41-63B2-FB06-1B71-7415CAD61A50}"/>
              </a:ext>
            </a:extLst>
          </p:cNvPr>
          <p:cNvSpPr/>
          <p:nvPr/>
        </p:nvSpPr>
        <p:spPr>
          <a:xfrm>
            <a:off x="12271936" y="868906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5" name="Tam giác Cân 94">
            <a:extLst>
              <a:ext uri="{FF2B5EF4-FFF2-40B4-BE49-F238E27FC236}">
                <a16:creationId xmlns:a16="http://schemas.microsoft.com/office/drawing/2014/main" id="{D3F2EC84-903F-5135-06C6-4398A4104E9C}"/>
              </a:ext>
            </a:extLst>
          </p:cNvPr>
          <p:cNvSpPr/>
          <p:nvPr/>
        </p:nvSpPr>
        <p:spPr>
          <a:xfrm>
            <a:off x="13026148" y="8689069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6" name="Tam giác Cân 95">
            <a:extLst>
              <a:ext uri="{FF2B5EF4-FFF2-40B4-BE49-F238E27FC236}">
                <a16:creationId xmlns:a16="http://schemas.microsoft.com/office/drawing/2014/main" id="{0398A51F-542B-27DD-B97B-359745A7AA8C}"/>
              </a:ext>
            </a:extLst>
          </p:cNvPr>
          <p:cNvSpPr/>
          <p:nvPr/>
        </p:nvSpPr>
        <p:spPr>
          <a:xfrm>
            <a:off x="8999681" y="92392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7" name="Tam giác Cân 96">
            <a:extLst>
              <a:ext uri="{FF2B5EF4-FFF2-40B4-BE49-F238E27FC236}">
                <a16:creationId xmlns:a16="http://schemas.microsoft.com/office/drawing/2014/main" id="{B60416A2-5981-EDF2-8963-A008C429F59A}"/>
              </a:ext>
            </a:extLst>
          </p:cNvPr>
          <p:cNvSpPr/>
          <p:nvPr/>
        </p:nvSpPr>
        <p:spPr>
          <a:xfrm>
            <a:off x="9718914" y="92392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8" name="Tam giác Cân 97">
            <a:extLst>
              <a:ext uri="{FF2B5EF4-FFF2-40B4-BE49-F238E27FC236}">
                <a16:creationId xmlns:a16="http://schemas.microsoft.com/office/drawing/2014/main" id="{3009F79A-B26B-9D21-9FBB-4DF9B69D237A}"/>
              </a:ext>
            </a:extLst>
          </p:cNvPr>
          <p:cNvSpPr/>
          <p:nvPr/>
        </p:nvSpPr>
        <p:spPr>
          <a:xfrm>
            <a:off x="10449782" y="92392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9" name="Tam giác Cân 98">
            <a:extLst>
              <a:ext uri="{FF2B5EF4-FFF2-40B4-BE49-F238E27FC236}">
                <a16:creationId xmlns:a16="http://schemas.microsoft.com/office/drawing/2014/main" id="{C5D71DC3-8853-FAD0-C219-0E437BBF8240}"/>
              </a:ext>
            </a:extLst>
          </p:cNvPr>
          <p:cNvSpPr/>
          <p:nvPr/>
        </p:nvSpPr>
        <p:spPr>
          <a:xfrm>
            <a:off x="11180649" y="92392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0" name="Tam giác Cân 99">
            <a:extLst>
              <a:ext uri="{FF2B5EF4-FFF2-40B4-BE49-F238E27FC236}">
                <a16:creationId xmlns:a16="http://schemas.microsoft.com/office/drawing/2014/main" id="{7270EB51-0819-914F-3BB6-D3F9181F5B68}"/>
              </a:ext>
            </a:extLst>
          </p:cNvPr>
          <p:cNvSpPr/>
          <p:nvPr/>
        </p:nvSpPr>
        <p:spPr>
          <a:xfrm>
            <a:off x="11899882" y="92392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1" name="Tam giác Cân 100">
            <a:extLst>
              <a:ext uri="{FF2B5EF4-FFF2-40B4-BE49-F238E27FC236}">
                <a16:creationId xmlns:a16="http://schemas.microsoft.com/office/drawing/2014/main" id="{257639FE-3C87-7C2B-394A-E951B01AA18A}"/>
              </a:ext>
            </a:extLst>
          </p:cNvPr>
          <p:cNvSpPr/>
          <p:nvPr/>
        </p:nvSpPr>
        <p:spPr>
          <a:xfrm>
            <a:off x="12654094" y="92392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2" name="Tam giác Cân 101">
            <a:extLst>
              <a:ext uri="{FF2B5EF4-FFF2-40B4-BE49-F238E27FC236}">
                <a16:creationId xmlns:a16="http://schemas.microsoft.com/office/drawing/2014/main" id="{9370B5CE-BAAE-BBC3-7D0F-D9072D5CA04F}"/>
              </a:ext>
            </a:extLst>
          </p:cNvPr>
          <p:cNvSpPr/>
          <p:nvPr/>
        </p:nvSpPr>
        <p:spPr>
          <a:xfrm>
            <a:off x="13388539" y="9239260"/>
            <a:ext cx="719233" cy="552440"/>
          </a:xfrm>
          <a:prstGeom prst="triangle">
            <a:avLst/>
          </a:prstGeom>
          <a:solidFill>
            <a:srgbClr val="32C6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3" name="Hình chữ nhật 102">
            <a:extLst>
              <a:ext uri="{FF2B5EF4-FFF2-40B4-BE49-F238E27FC236}">
                <a16:creationId xmlns:a16="http://schemas.microsoft.com/office/drawing/2014/main" id="{EE8DEE07-FD45-50E1-8004-72DFD3B4EF7B}"/>
              </a:ext>
            </a:extLst>
          </p:cNvPr>
          <p:cNvSpPr/>
          <p:nvPr/>
        </p:nvSpPr>
        <p:spPr>
          <a:xfrm>
            <a:off x="14919278" y="5126433"/>
            <a:ext cx="931813" cy="769441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</a:t>
            </a:r>
          </a:p>
        </p:txBody>
      </p:sp>
      <p:grpSp>
        <p:nvGrpSpPr>
          <p:cNvPr id="109" name="Nhóm 108">
            <a:extLst>
              <a:ext uri="{FF2B5EF4-FFF2-40B4-BE49-F238E27FC236}">
                <a16:creationId xmlns:a16="http://schemas.microsoft.com/office/drawing/2014/main" id="{4BD57128-E9FE-5839-6A40-F09F5840848B}"/>
              </a:ext>
            </a:extLst>
          </p:cNvPr>
          <p:cNvGrpSpPr/>
          <p:nvPr/>
        </p:nvGrpSpPr>
        <p:grpSpPr>
          <a:xfrm>
            <a:off x="13360485" y="5959851"/>
            <a:ext cx="3945907" cy="3990803"/>
            <a:chOff x="13360485" y="5959851"/>
            <a:chExt cx="3945907" cy="3990803"/>
          </a:xfrm>
        </p:grpSpPr>
        <p:pic>
          <p:nvPicPr>
            <p:cNvPr id="105" name="Picture 7">
              <a:extLst>
                <a:ext uri="{FF2B5EF4-FFF2-40B4-BE49-F238E27FC236}">
                  <a16:creationId xmlns:a16="http://schemas.microsoft.com/office/drawing/2014/main" id="{C0C73B97-2EAD-88C3-7480-BDC71FACB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60485" y="5959851"/>
              <a:ext cx="3945907" cy="3990803"/>
            </a:xfrm>
            <a:prstGeom prst="rect">
              <a:avLst/>
            </a:prstGeom>
          </p:spPr>
        </p:pic>
        <p:sp>
          <p:nvSpPr>
            <p:cNvPr id="108" name="Hộp Văn bản 107">
              <a:extLst>
                <a:ext uri="{FF2B5EF4-FFF2-40B4-BE49-F238E27FC236}">
                  <a16:creationId xmlns:a16="http://schemas.microsoft.com/office/drawing/2014/main" id="{4C780FA5-A474-6CD4-CADA-18816971ED1E}"/>
                </a:ext>
              </a:extLst>
            </p:cNvPr>
            <p:cNvSpPr txBox="1"/>
            <p:nvPr/>
          </p:nvSpPr>
          <p:spPr>
            <a:xfrm>
              <a:off x="14057177" y="6627564"/>
              <a:ext cx="283277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ctr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kern="1200" spc="0">
                  <a:ln>
                    <a:noFill/>
                  </a:ln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 thứ bảy có 28 tam giác màu xanh.</a:t>
              </a:r>
              <a:endParaRPr lang="vi-VN" sz="400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36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3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9" grpId="0"/>
      <p:bldP spid="39" grpId="0"/>
      <p:bldP spid="9" grpId="0" animBg="1"/>
      <p:bldP spid="11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44766" y="1028700"/>
            <a:ext cx="15098773" cy="7498499"/>
            <a:chOff x="0" y="0"/>
            <a:chExt cx="3976632" cy="1974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6632" cy="1974913"/>
            </a:xfrm>
            <a:custGeom>
              <a:avLst/>
              <a:gdLst/>
              <a:ahLst/>
              <a:cxnLst/>
              <a:rect l="l" t="t" r="r" b="b"/>
              <a:pathLst>
                <a:path w="3976632" h="1974913">
                  <a:moveTo>
                    <a:pt x="51275" y="0"/>
                  </a:moveTo>
                  <a:lnTo>
                    <a:pt x="3925357" y="0"/>
                  </a:lnTo>
                  <a:cubicBezTo>
                    <a:pt x="3953675" y="0"/>
                    <a:pt x="3976632" y="22957"/>
                    <a:pt x="3976632" y="51275"/>
                  </a:cubicBezTo>
                  <a:lnTo>
                    <a:pt x="3976632" y="1923638"/>
                  </a:lnTo>
                  <a:cubicBezTo>
                    <a:pt x="3976632" y="1951957"/>
                    <a:pt x="3953675" y="1974913"/>
                    <a:pt x="3925357" y="1974913"/>
                  </a:cubicBezTo>
                  <a:lnTo>
                    <a:pt x="51275" y="1974913"/>
                  </a:lnTo>
                  <a:cubicBezTo>
                    <a:pt x="22957" y="1974913"/>
                    <a:pt x="0" y="1951957"/>
                    <a:pt x="0" y="1923638"/>
                  </a:cubicBezTo>
                  <a:lnTo>
                    <a:pt x="0" y="51275"/>
                  </a:lnTo>
                  <a:cubicBezTo>
                    <a:pt x="0" y="22957"/>
                    <a:pt x="22957" y="0"/>
                    <a:pt x="51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33072" y="1453638"/>
            <a:ext cx="14322160" cy="6573515"/>
            <a:chOff x="0" y="0"/>
            <a:chExt cx="3772091" cy="17312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2091" cy="1731296"/>
            </a:xfrm>
            <a:custGeom>
              <a:avLst/>
              <a:gdLst/>
              <a:ahLst/>
              <a:cxnLst/>
              <a:rect l="l" t="t" r="r" b="b"/>
              <a:pathLst>
                <a:path w="3772091" h="1731296">
                  <a:moveTo>
                    <a:pt x="54056" y="0"/>
                  </a:moveTo>
                  <a:lnTo>
                    <a:pt x="3718036" y="0"/>
                  </a:lnTo>
                  <a:cubicBezTo>
                    <a:pt x="3747890" y="0"/>
                    <a:pt x="3772091" y="24201"/>
                    <a:pt x="3772091" y="54056"/>
                  </a:cubicBezTo>
                  <a:lnTo>
                    <a:pt x="3772091" y="1677240"/>
                  </a:lnTo>
                  <a:cubicBezTo>
                    <a:pt x="3772091" y="1707095"/>
                    <a:pt x="3747890" y="1731296"/>
                    <a:pt x="3718036" y="1731296"/>
                  </a:cubicBezTo>
                  <a:lnTo>
                    <a:pt x="54056" y="1731296"/>
                  </a:lnTo>
                  <a:cubicBezTo>
                    <a:pt x="24201" y="1731296"/>
                    <a:pt x="0" y="1707095"/>
                    <a:pt x="0" y="1677240"/>
                  </a:cubicBezTo>
                  <a:lnTo>
                    <a:pt x="0" y="54056"/>
                  </a:lnTo>
                  <a:cubicBezTo>
                    <a:pt x="0" y="24201"/>
                    <a:pt x="24201" y="0"/>
                    <a:pt x="54056" y="0"/>
                  </a:cubicBezTo>
                  <a:close/>
                </a:path>
              </a:pathLst>
            </a:custGeom>
            <a:solidFill>
              <a:srgbClr val="FFFFFF"/>
            </a:solidFill>
            <a:ln w="66675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217679" y="3306032"/>
            <a:ext cx="6809806" cy="71776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81556" y="2905587"/>
            <a:ext cx="7350517" cy="77475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6814" flipH="1">
            <a:off x="3076544" y="2046225"/>
            <a:ext cx="1031168" cy="11441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14184">
            <a:off x="6910" y="510646"/>
            <a:ext cx="5874190" cy="14204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06905" y="-10177"/>
            <a:ext cx="5874190" cy="14204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79877">
            <a:off x="12446721" y="710243"/>
            <a:ext cx="5874190" cy="1420486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2B38815-82EA-9AA8-2874-BA804ACCF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9224" y="3146887"/>
            <a:ext cx="12729551" cy="3993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485642" y="478853"/>
            <a:ext cx="13796971" cy="9329295"/>
            <a:chOff x="0" y="0"/>
            <a:chExt cx="3416913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16913" cy="2310463"/>
            </a:xfrm>
            <a:custGeom>
              <a:avLst/>
              <a:gdLst/>
              <a:ahLst/>
              <a:cxnLst/>
              <a:rect l="l" t="t" r="r" b="b"/>
              <a:pathLst>
                <a:path w="3416913" h="2310463">
                  <a:moveTo>
                    <a:pt x="28057" y="0"/>
                  </a:moveTo>
                  <a:lnTo>
                    <a:pt x="3388857" y="0"/>
                  </a:lnTo>
                  <a:cubicBezTo>
                    <a:pt x="3396298" y="0"/>
                    <a:pt x="3403434" y="2956"/>
                    <a:pt x="3408695" y="8218"/>
                  </a:cubicBezTo>
                  <a:cubicBezTo>
                    <a:pt x="3413957" y="13479"/>
                    <a:pt x="3416913" y="20616"/>
                    <a:pt x="3416913" y="28057"/>
                  </a:cubicBezTo>
                  <a:lnTo>
                    <a:pt x="3416913" y="2282406"/>
                  </a:lnTo>
                  <a:cubicBezTo>
                    <a:pt x="3416913" y="2289847"/>
                    <a:pt x="3413957" y="2296984"/>
                    <a:pt x="3408695" y="2302245"/>
                  </a:cubicBezTo>
                  <a:cubicBezTo>
                    <a:pt x="3403434" y="2307507"/>
                    <a:pt x="3396298" y="2310463"/>
                    <a:pt x="3388857" y="2310463"/>
                  </a:cubicBezTo>
                  <a:lnTo>
                    <a:pt x="28057" y="2310463"/>
                  </a:lnTo>
                  <a:cubicBezTo>
                    <a:pt x="20616" y="2310463"/>
                    <a:pt x="13479" y="2307507"/>
                    <a:pt x="8218" y="2302245"/>
                  </a:cubicBezTo>
                  <a:cubicBezTo>
                    <a:pt x="2956" y="2296984"/>
                    <a:pt x="0" y="2289847"/>
                    <a:pt x="0" y="2282406"/>
                  </a:cubicBezTo>
                  <a:lnTo>
                    <a:pt x="0" y="28057"/>
                  </a:lnTo>
                  <a:cubicBezTo>
                    <a:pt x="0" y="20616"/>
                    <a:pt x="2956" y="13479"/>
                    <a:pt x="8218" y="8218"/>
                  </a:cubicBezTo>
                  <a:cubicBezTo>
                    <a:pt x="13479" y="2956"/>
                    <a:pt x="20616" y="0"/>
                    <a:pt x="28057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247590" y="1154010"/>
            <a:ext cx="12308032" cy="7978980"/>
            <a:chOff x="0" y="0"/>
            <a:chExt cx="3241622" cy="2101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41622" cy="2101460"/>
            </a:xfrm>
            <a:custGeom>
              <a:avLst/>
              <a:gdLst/>
              <a:ahLst/>
              <a:cxnLst/>
              <a:rect l="l" t="t" r="r" b="b"/>
              <a:pathLst>
                <a:path w="3241622" h="2101460">
                  <a:moveTo>
                    <a:pt x="31451" y="0"/>
                  </a:moveTo>
                  <a:lnTo>
                    <a:pt x="3210171" y="0"/>
                  </a:lnTo>
                  <a:cubicBezTo>
                    <a:pt x="3227541" y="0"/>
                    <a:pt x="3241622" y="14081"/>
                    <a:pt x="3241622" y="31451"/>
                  </a:cubicBezTo>
                  <a:lnTo>
                    <a:pt x="3241622" y="2070009"/>
                  </a:lnTo>
                  <a:cubicBezTo>
                    <a:pt x="3241622" y="2078350"/>
                    <a:pt x="3238308" y="2086350"/>
                    <a:pt x="3232410" y="2092248"/>
                  </a:cubicBezTo>
                  <a:cubicBezTo>
                    <a:pt x="3226512" y="2098146"/>
                    <a:pt x="3218512" y="2101460"/>
                    <a:pt x="3210171" y="2101460"/>
                  </a:cubicBezTo>
                  <a:lnTo>
                    <a:pt x="31451" y="2101460"/>
                  </a:lnTo>
                  <a:cubicBezTo>
                    <a:pt x="23109" y="2101460"/>
                    <a:pt x="15110" y="2098146"/>
                    <a:pt x="9212" y="2092248"/>
                  </a:cubicBezTo>
                  <a:cubicBezTo>
                    <a:pt x="3314" y="2086350"/>
                    <a:pt x="0" y="2078350"/>
                    <a:pt x="0" y="2070009"/>
                  </a:cubicBezTo>
                  <a:lnTo>
                    <a:pt x="0" y="31451"/>
                  </a:lnTo>
                  <a:cubicBezTo>
                    <a:pt x="0" y="23109"/>
                    <a:pt x="3314" y="15110"/>
                    <a:pt x="9212" y="9212"/>
                  </a:cubicBezTo>
                  <a:cubicBezTo>
                    <a:pt x="15110" y="3314"/>
                    <a:pt x="23109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71419" y="247086"/>
            <a:ext cx="9290946" cy="9792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5642" y="9258300"/>
            <a:ext cx="1824745" cy="1028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478731" y="7109587"/>
            <a:ext cx="4158793" cy="35085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99799" y="8793867"/>
            <a:ext cx="1769877" cy="14931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8668" y="8053558"/>
            <a:ext cx="2856070" cy="24094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4760176" y="7537199"/>
            <a:ext cx="1926601" cy="16673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545913">
            <a:off x="6048097" y="5950121"/>
            <a:ext cx="936540" cy="81053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674367" y="1836049"/>
            <a:ext cx="9284557" cy="983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620"/>
              </a:lnSpc>
            </a:pPr>
            <a:r>
              <a:rPr lang="en-US" sz="6803" b="1">
                <a:solidFill>
                  <a:srgbClr val="6FAF07"/>
                </a:solidFill>
                <a:latin typeface="+mj-lt"/>
              </a:rPr>
              <a:t>YÊU CẦU CẦN ĐẠT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83B78BC-B2F3-FC46-7185-DA31B32C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-3169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3730C535-8EB6-DD27-979D-9B4F0F891BB2}"/>
              </a:ext>
            </a:extLst>
          </p:cNvPr>
          <p:cNvGrpSpPr/>
          <p:nvPr/>
        </p:nvGrpSpPr>
        <p:grpSpPr>
          <a:xfrm>
            <a:off x="1028700" y="475684"/>
            <a:ext cx="16253913" cy="9329295"/>
            <a:chOff x="0" y="0"/>
            <a:chExt cx="4025391" cy="2310463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53CB163-F3FE-C1A1-E518-1FEFA6FDD064}"/>
                </a:ext>
              </a:extLst>
            </p:cNvPr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1AD30CB5-40D5-77A6-0403-474B90C6ED9A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A72B5F21-A1D7-382A-03BC-57A0438D8EC7}"/>
              </a:ext>
            </a:extLst>
          </p:cNvPr>
          <p:cNvGrpSpPr/>
          <p:nvPr/>
        </p:nvGrpSpPr>
        <p:grpSpPr>
          <a:xfrm>
            <a:off x="1744034" y="1610530"/>
            <a:ext cx="14799931" cy="7647770"/>
            <a:chOff x="0" y="0"/>
            <a:chExt cx="3897924" cy="2014227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DE71F990-2CA5-FDA1-3621-7F64640358B4}"/>
                </a:ext>
              </a:extLst>
            </p:cNvPr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B302F6FC-E3D6-2616-4CDD-7E028EC736B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54">
            <a:extLst>
              <a:ext uri="{FF2B5EF4-FFF2-40B4-BE49-F238E27FC236}">
                <a16:creationId xmlns:a16="http://schemas.microsoft.com/office/drawing/2014/main" id="{E37185CF-8D13-75E0-20FF-665DD2CDD158}"/>
              </a:ext>
            </a:extLst>
          </p:cNvPr>
          <p:cNvGrpSpPr/>
          <p:nvPr/>
        </p:nvGrpSpPr>
        <p:grpSpPr>
          <a:xfrm>
            <a:off x="4772701" y="949278"/>
            <a:ext cx="8742597" cy="1322539"/>
            <a:chOff x="0" y="0"/>
            <a:chExt cx="2686494" cy="406400"/>
          </a:xfrm>
        </p:grpSpPr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4B38864C-9441-E766-995B-732710747E26}"/>
                </a:ext>
              </a:extLst>
            </p:cNvPr>
            <p:cNvSpPr/>
            <p:nvPr/>
          </p:nvSpPr>
          <p:spPr>
            <a:xfrm>
              <a:off x="0" y="0"/>
              <a:ext cx="2686494" cy="406400"/>
            </a:xfrm>
            <a:custGeom>
              <a:avLst/>
              <a:gdLst/>
              <a:ahLst/>
              <a:cxnLst/>
              <a:rect l="l" t="t" r="r" b="b"/>
              <a:pathLst>
                <a:path w="2686494" h="406400">
                  <a:moveTo>
                    <a:pt x="88554" y="0"/>
                  </a:moveTo>
                  <a:lnTo>
                    <a:pt x="2597940" y="0"/>
                  </a:lnTo>
                  <a:cubicBezTo>
                    <a:pt x="2646847" y="0"/>
                    <a:pt x="2686494" y="39647"/>
                    <a:pt x="2686494" y="88554"/>
                  </a:cubicBezTo>
                  <a:lnTo>
                    <a:pt x="2686494" y="317846"/>
                  </a:lnTo>
                  <a:cubicBezTo>
                    <a:pt x="2686494" y="366753"/>
                    <a:pt x="2646847" y="406400"/>
                    <a:pt x="2597940" y="406400"/>
                  </a:cubicBezTo>
                  <a:lnTo>
                    <a:pt x="88554" y="406400"/>
                  </a:lnTo>
                  <a:cubicBezTo>
                    <a:pt x="39647" y="406400"/>
                    <a:pt x="0" y="366753"/>
                    <a:pt x="0" y="317846"/>
                  </a:cubicBezTo>
                  <a:lnTo>
                    <a:pt x="0" y="88554"/>
                  </a:lnTo>
                  <a:cubicBezTo>
                    <a:pt x="0" y="39647"/>
                    <a:pt x="39647" y="0"/>
                    <a:pt x="88554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5" name="TextBox 56">
              <a:extLst>
                <a:ext uri="{FF2B5EF4-FFF2-40B4-BE49-F238E27FC236}">
                  <a16:creationId xmlns:a16="http://schemas.microsoft.com/office/drawing/2014/main" id="{A4754490-2897-4110-221D-6D1255ECB70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2ACBAA72-446F-C8BE-8D90-A6456876F5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56868866"/>
                  </p:ext>
                </p:extLst>
              </p:nvPr>
            </p:nvGraphicFramePr>
            <p:xfrm>
              <a:off x="1524000" y="1254131"/>
              <a:ext cx="14935200" cy="8001000"/>
            </p:xfrm>
            <a:graphic>
              <a:graphicData uri="http://schemas.microsoft.com/office/powerpoint/2016/summaryzoom">
                <psuz:summaryZm>
                  <psuz:summaryZmObj sectionId="{38C38CB0-DE5E-42C3-BE95-CB8ACF59ACB1}">
                    <psuz:zmPr id="{702CF6F6-5C9E-4EDF-8C16-5D28776C3CF8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78739" y="1396174"/>
                          <a:ext cx="4480560" cy="25203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58E48A7-CF7E-4DEF-A834-EF33F91215A9}">
                    <psuz:zmPr id="{F4E2450A-5858-48AC-A082-A94DBB58200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27320" y="1396174"/>
                          <a:ext cx="4480560" cy="25203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D088758-890E-46A5-BDC5-7119E0069585}">
                    <psuz:zmPr id="{BE82E407-360F-4D67-B839-57DE05024CB6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875901" y="1396174"/>
                          <a:ext cx="4480560" cy="25203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3A2FF76D-6162-477E-B1AC-ABDFB1444E8B}" offsetFactorX="-722" offsetFactorY="3724">
                    <psuz:zmPr id="{345152AB-A045-4DB9-8315-B16EE92B6DB4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6389" y="4178367"/>
                          <a:ext cx="4480560" cy="25203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7AB11BE-ED58-4B9A-B26F-01E3185390E9}" offsetFactorX="680" offsetFactorY="2630">
                    <psuz:zmPr id="{13CDEC73-B6A7-4A56-BB37-2F72DEDDC5C5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57788" y="4150794"/>
                          <a:ext cx="4480560" cy="25203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4CE34C6-B73D-4CB2-9018-176DD9CA817B}" offsetFactorX="-1029" offsetFactorY="3800">
                    <psuz:zmPr id="{44DDAB47-B241-478D-A800-0252D0538576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829796" y="4180282"/>
                          <a:ext cx="4480560" cy="252031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2ACBAA72-446F-C8BE-8D90-A6456876F5B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524000" y="1254131"/>
                <a:ext cx="14935200" cy="8001000"/>
                <a:chOff x="1524000" y="1254131"/>
                <a:chExt cx="14935200" cy="8001000"/>
              </a:xfrm>
            </p:grpSpPr>
            <p:pic>
              <p:nvPicPr>
                <p:cNvPr id="2" name="Hình ảnh 2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02739" y="2650305"/>
                  <a:ext cx="4480560" cy="252031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51320" y="2650305"/>
                  <a:ext cx="4480560" cy="252031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399901" y="2650305"/>
                  <a:ext cx="4480560" cy="252031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7" name="Hình ảnh 17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70389" y="5432498"/>
                  <a:ext cx="4480560" cy="252031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8" name="Hình ảnh 18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81788" y="5404925"/>
                  <a:ext cx="4480560" cy="252031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9" name="Hình ảnh 19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353796" y="5434413"/>
                  <a:ext cx="4480560" cy="252031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sp>
        <p:nvSpPr>
          <p:cNvPr id="16" name="TextBox 57">
            <a:extLst>
              <a:ext uri="{FF2B5EF4-FFF2-40B4-BE49-F238E27FC236}">
                <a16:creationId xmlns:a16="http://schemas.microsoft.com/office/drawing/2014/main" id="{F3996D23-5E91-8882-7A8C-07C5E6082D0A}"/>
              </a:ext>
            </a:extLst>
          </p:cNvPr>
          <p:cNvSpPr txBox="1"/>
          <p:nvPr/>
        </p:nvSpPr>
        <p:spPr>
          <a:xfrm>
            <a:off x="4888348" y="1206541"/>
            <a:ext cx="8511304" cy="807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3"/>
              </a:lnSpc>
            </a:pPr>
            <a:r>
              <a:rPr lang="en-US" sz="5400" b="1">
                <a:solidFill>
                  <a:srgbClr val="6FAF07"/>
                </a:solidFill>
                <a:latin typeface="+mj-lt"/>
              </a:rPr>
              <a:t>BẢNG TÓM TẮT BÀI GIẢNG</a:t>
            </a:r>
          </a:p>
        </p:txBody>
      </p:sp>
    </p:spTree>
    <p:extLst>
      <p:ext uri="{BB962C8B-B14F-4D97-AF65-F5344CB8AC3E}">
        <p14:creationId xmlns:p14="http://schemas.microsoft.com/office/powerpoint/2010/main" val="958024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5692" y="1610547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057400" y="876706"/>
            <a:ext cx="14325599" cy="2628697"/>
          </a:xfrm>
          <a:custGeom>
            <a:avLst/>
            <a:gdLst/>
            <a:ahLst/>
            <a:cxnLst/>
            <a:rect l="l" t="t" r="r" b="b"/>
            <a:pathLst>
              <a:path w="3029999" h="406400">
                <a:moveTo>
                  <a:pt x="78515" y="0"/>
                </a:moveTo>
                <a:lnTo>
                  <a:pt x="2951484" y="0"/>
                </a:lnTo>
                <a:cubicBezTo>
                  <a:pt x="2972308" y="0"/>
                  <a:pt x="2992278" y="8272"/>
                  <a:pt x="3007003" y="22996"/>
                </a:cubicBezTo>
                <a:cubicBezTo>
                  <a:pt x="3021727" y="37721"/>
                  <a:pt x="3029999" y="57691"/>
                  <a:pt x="3029999" y="78515"/>
                </a:cubicBezTo>
                <a:lnTo>
                  <a:pt x="3029999" y="327885"/>
                </a:lnTo>
                <a:cubicBezTo>
                  <a:pt x="3029999" y="348709"/>
                  <a:pt x="3021727" y="368679"/>
                  <a:pt x="3007003" y="383404"/>
                </a:cubicBezTo>
                <a:cubicBezTo>
                  <a:pt x="2992278" y="398128"/>
                  <a:pt x="2972308" y="406400"/>
                  <a:pt x="2951484" y="406400"/>
                </a:cubicBezTo>
                <a:lnTo>
                  <a:pt x="78515" y="406400"/>
                </a:lnTo>
                <a:cubicBezTo>
                  <a:pt x="57691" y="406400"/>
                  <a:pt x="37721" y="398128"/>
                  <a:pt x="22996" y="383404"/>
                </a:cubicBezTo>
                <a:cubicBezTo>
                  <a:pt x="8272" y="368679"/>
                  <a:pt x="0" y="348709"/>
                  <a:pt x="0" y="327885"/>
                </a:cubicBezTo>
                <a:lnTo>
                  <a:pt x="0" y="78515"/>
                </a:lnTo>
                <a:cubicBezTo>
                  <a:pt x="0" y="57691"/>
                  <a:pt x="8272" y="37721"/>
                  <a:pt x="22996" y="22996"/>
                </a:cubicBezTo>
                <a:cubicBezTo>
                  <a:pt x="37721" y="8272"/>
                  <a:pt x="57691" y="0"/>
                  <a:pt x="78515" y="0"/>
                </a:cubicBezTo>
                <a:close/>
              </a:path>
            </a:pathLst>
          </a:custGeom>
          <a:solidFill>
            <a:srgbClr val="FFFFFF"/>
          </a:solidFill>
          <a:ln w="57150">
            <a:solidFill>
              <a:srgbClr val="6FAF07"/>
            </a:solidFill>
          </a:ln>
        </p:spPr>
      </p:sp>
      <p:sp>
        <p:nvSpPr>
          <p:cNvPr id="38" name="TextBox 38"/>
          <p:cNvSpPr txBox="1"/>
          <p:nvPr/>
        </p:nvSpPr>
        <p:spPr>
          <a:xfrm>
            <a:off x="2286000" y="1056681"/>
            <a:ext cx="14096999" cy="2374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00"/>
              </a:lnSpc>
            </a:pPr>
            <a:r>
              <a:rPr lang="en-US" sz="4800">
                <a:solidFill>
                  <a:srgbClr val="FF0000"/>
                </a:solidFill>
                <a:latin typeface="+mj-lt"/>
              </a:rPr>
              <a:t>6. Con hà mã cân nặng 2 500kg. Con hươu cao cổ nhẹ hơn con hà mã 1 100kg. Con tê giác nặng hơn con hươu cao cổ 1 800kg. Hỏi con tê giác cân nặng bao nhiêu </a:t>
            </a:r>
          </a:p>
          <a:p>
            <a:pPr marL="0" lvl="0" indent="0">
              <a:lnSpc>
                <a:spcPts val="4600"/>
              </a:lnSpc>
            </a:pPr>
            <a:r>
              <a:rPr lang="en-US" sz="4800">
                <a:solidFill>
                  <a:srgbClr val="FF0000"/>
                </a:solidFill>
                <a:latin typeface="+mj-lt"/>
              </a:rPr>
              <a:t>ki-lô-gam?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BB1729-623A-A8D8-9FD1-C1C0879F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21" y="6186913"/>
            <a:ext cx="2435132" cy="146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CCB0914-30D5-6AE3-E4C3-05CD6947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653" y="3420914"/>
            <a:ext cx="3557828" cy="42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36CA09C7-EDDB-6162-23FA-ECA6ADFCB946}"/>
              </a:ext>
            </a:extLst>
          </p:cNvPr>
          <p:cNvSpPr txBox="1"/>
          <p:nvPr/>
        </p:nvSpPr>
        <p:spPr>
          <a:xfrm>
            <a:off x="7404365" y="8246962"/>
            <a:ext cx="1142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</a:rPr>
              <a:t>– 1100kg</a:t>
            </a:r>
            <a:endParaRPr lang="vi-VN" b="1">
              <a:solidFill>
                <a:schemeClr val="bg1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679E11D-A681-9099-2C62-B25E974F7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341611"/>
            <a:ext cx="3813175" cy="165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Hình chữ nhật: Góc Tròn 62">
            <a:extLst>
              <a:ext uri="{FF2B5EF4-FFF2-40B4-BE49-F238E27FC236}">
                <a16:creationId xmlns:a16="http://schemas.microsoft.com/office/drawing/2014/main" id="{51C2AD38-89FF-9670-9ADD-9D0EB716FA10}"/>
              </a:ext>
            </a:extLst>
          </p:cNvPr>
          <p:cNvSpPr/>
          <p:nvPr/>
        </p:nvSpPr>
        <p:spPr>
          <a:xfrm>
            <a:off x="2641973" y="8002545"/>
            <a:ext cx="2605972" cy="493755"/>
          </a:xfrm>
          <a:prstGeom prst="roundRect">
            <a:avLst>
              <a:gd name="adj" fmla="val 50000"/>
            </a:avLst>
          </a:prstGeom>
          <a:solidFill>
            <a:srgbClr val="293CF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</a:rPr>
              <a:t>2 500 kg</a:t>
            </a:r>
            <a:endParaRPr lang="vi-VN" sz="3600" b="1">
              <a:solidFill>
                <a:schemeClr val="bg1"/>
              </a:solidFill>
            </a:endParaRPr>
          </a:p>
        </p:txBody>
      </p:sp>
      <p:pic>
        <p:nvPicPr>
          <p:cNvPr id="1024" name="Picture 6">
            <a:extLst>
              <a:ext uri="{FF2B5EF4-FFF2-40B4-BE49-F238E27FC236}">
                <a16:creationId xmlns:a16="http://schemas.microsoft.com/office/drawing/2014/main" id="{A61076FE-ECA2-A51D-4649-27719E676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36" y="7341611"/>
            <a:ext cx="3813175" cy="165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6" name="Nhóm 1035">
            <a:extLst>
              <a:ext uri="{FF2B5EF4-FFF2-40B4-BE49-F238E27FC236}">
                <a16:creationId xmlns:a16="http://schemas.microsoft.com/office/drawing/2014/main" id="{1B254DB0-9E61-09D2-14B9-C26B1CD0D239}"/>
              </a:ext>
            </a:extLst>
          </p:cNvPr>
          <p:cNvGrpSpPr/>
          <p:nvPr/>
        </p:nvGrpSpPr>
        <p:grpSpPr>
          <a:xfrm>
            <a:off x="6330704" y="7949414"/>
            <a:ext cx="2671577" cy="595096"/>
            <a:chOff x="6330704" y="7949414"/>
            <a:chExt cx="2671577" cy="595096"/>
          </a:xfrm>
        </p:grpSpPr>
        <p:sp>
          <p:nvSpPr>
            <p:cNvPr id="1025" name="Hình chữ nhật: Góc Tròn 1024">
              <a:extLst>
                <a:ext uri="{FF2B5EF4-FFF2-40B4-BE49-F238E27FC236}">
                  <a16:creationId xmlns:a16="http://schemas.microsoft.com/office/drawing/2014/main" id="{8E9F015B-2EC2-F204-1733-D2698BFE7073}"/>
                </a:ext>
              </a:extLst>
            </p:cNvPr>
            <p:cNvSpPr/>
            <p:nvPr/>
          </p:nvSpPr>
          <p:spPr>
            <a:xfrm>
              <a:off x="6396309" y="8002545"/>
              <a:ext cx="2605972" cy="493755"/>
            </a:xfrm>
            <a:prstGeom prst="roundRect">
              <a:avLst>
                <a:gd name="adj" fmla="val 50000"/>
              </a:avLst>
            </a:prstGeom>
            <a:solidFill>
              <a:srgbClr val="293CF5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>
                  <a:solidFill>
                    <a:schemeClr val="bg1"/>
                  </a:solidFill>
                  <a:latin typeface="+mj-lt"/>
                </a:rPr>
                <a:t>- 1 100kg </a:t>
              </a:r>
              <a:endParaRPr lang="vi-VN" sz="3600" b="1">
                <a:solidFill>
                  <a:schemeClr val="bg1"/>
                </a:solidFill>
              </a:endParaRPr>
            </a:p>
          </p:txBody>
        </p:sp>
        <p:pic>
          <p:nvPicPr>
            <p:cNvPr id="1027" name="Picture 2">
              <a:extLst>
                <a:ext uri="{FF2B5EF4-FFF2-40B4-BE49-F238E27FC236}">
                  <a16:creationId xmlns:a16="http://schemas.microsoft.com/office/drawing/2014/main" id="{5DE8E652-21A1-7FA2-644F-C3DEB64624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704" y="7949414"/>
              <a:ext cx="987379" cy="59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9" name="Picture 6">
            <a:extLst>
              <a:ext uri="{FF2B5EF4-FFF2-40B4-BE49-F238E27FC236}">
                <a16:creationId xmlns:a16="http://schemas.microsoft.com/office/drawing/2014/main" id="{438297F0-71A6-4C07-691D-D15A6E3C0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849" y="7341611"/>
            <a:ext cx="3813175" cy="165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Hình ảnh 1033" descr="Ảnh có chứa động vật có vú, tê giác, Tê giác trắng, mõm&#10;&#10;Mô tả được tạo tự động">
            <a:extLst>
              <a:ext uri="{FF2B5EF4-FFF2-40B4-BE49-F238E27FC236}">
                <a16:creationId xmlns:a16="http://schemas.microsoft.com/office/drawing/2014/main" id="{1AD18673-882E-8B8E-7F58-02E966BAC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075" y="5826214"/>
            <a:ext cx="3618887" cy="1931131"/>
          </a:xfrm>
          <a:prstGeom prst="rect">
            <a:avLst/>
          </a:prstGeom>
        </p:spPr>
      </p:pic>
      <p:grpSp>
        <p:nvGrpSpPr>
          <p:cNvPr id="1037" name="Nhóm 1036">
            <a:extLst>
              <a:ext uri="{FF2B5EF4-FFF2-40B4-BE49-F238E27FC236}">
                <a16:creationId xmlns:a16="http://schemas.microsoft.com/office/drawing/2014/main" id="{ECE167F0-4CB3-C533-D63E-70F365EFCDA0}"/>
              </a:ext>
            </a:extLst>
          </p:cNvPr>
          <p:cNvGrpSpPr/>
          <p:nvPr/>
        </p:nvGrpSpPr>
        <p:grpSpPr>
          <a:xfrm>
            <a:off x="10236422" y="7673157"/>
            <a:ext cx="2605972" cy="834674"/>
            <a:chOff x="10236422" y="7673157"/>
            <a:chExt cx="2605972" cy="834674"/>
          </a:xfrm>
        </p:grpSpPr>
        <p:sp>
          <p:nvSpPr>
            <p:cNvPr id="1031" name="Hình chữ nhật: Góc Tròn 1030">
              <a:extLst>
                <a:ext uri="{FF2B5EF4-FFF2-40B4-BE49-F238E27FC236}">
                  <a16:creationId xmlns:a16="http://schemas.microsoft.com/office/drawing/2014/main" id="{7DE1A5A8-D914-1E52-7C0F-0C92B44C7300}"/>
                </a:ext>
              </a:extLst>
            </p:cNvPr>
            <p:cNvSpPr/>
            <p:nvPr/>
          </p:nvSpPr>
          <p:spPr>
            <a:xfrm>
              <a:off x="10236422" y="8002545"/>
              <a:ext cx="2605972" cy="493755"/>
            </a:xfrm>
            <a:prstGeom prst="roundRect">
              <a:avLst>
                <a:gd name="adj" fmla="val 50000"/>
              </a:avLst>
            </a:prstGeom>
            <a:solidFill>
              <a:srgbClr val="293CF5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>
                  <a:solidFill>
                    <a:schemeClr val="bg1"/>
                  </a:solidFill>
                  <a:latin typeface="+mj-lt"/>
                </a:rPr>
                <a:t>+ 1 800kg </a:t>
              </a:r>
              <a:endParaRPr lang="vi-VN" sz="3600" b="1">
                <a:solidFill>
                  <a:schemeClr val="bg1"/>
                </a:solidFill>
              </a:endParaRPr>
            </a:p>
          </p:txBody>
        </p:sp>
        <p:pic>
          <p:nvPicPr>
            <p:cNvPr id="1035" name="Picture 4">
              <a:extLst>
                <a:ext uri="{FF2B5EF4-FFF2-40B4-BE49-F238E27FC236}">
                  <a16:creationId xmlns:a16="http://schemas.microsoft.com/office/drawing/2014/main" id="{8BE38F93-4DCC-B229-1D83-0667B1BED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5094" y="7673157"/>
              <a:ext cx="701432" cy="834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8" name="Hình chữ nhật 1037">
            <a:extLst>
              <a:ext uri="{FF2B5EF4-FFF2-40B4-BE49-F238E27FC236}">
                <a16:creationId xmlns:a16="http://schemas.microsoft.com/office/drawing/2014/main" id="{61808A11-6DB3-8024-1B8F-419BE097E5D6}"/>
              </a:ext>
            </a:extLst>
          </p:cNvPr>
          <p:cNvSpPr/>
          <p:nvPr/>
        </p:nvSpPr>
        <p:spPr>
          <a:xfrm>
            <a:off x="10466308" y="4676218"/>
            <a:ext cx="214193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? kg</a:t>
            </a:r>
            <a:endParaRPr lang="vi-VN" sz="72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667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5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1038" grpId="0"/>
      <p:bldP spid="10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5692" y="1610547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057400" y="876706"/>
            <a:ext cx="14325599" cy="2628697"/>
          </a:xfrm>
          <a:custGeom>
            <a:avLst/>
            <a:gdLst/>
            <a:ahLst/>
            <a:cxnLst/>
            <a:rect l="l" t="t" r="r" b="b"/>
            <a:pathLst>
              <a:path w="3029999" h="406400">
                <a:moveTo>
                  <a:pt x="78515" y="0"/>
                </a:moveTo>
                <a:lnTo>
                  <a:pt x="2951484" y="0"/>
                </a:lnTo>
                <a:cubicBezTo>
                  <a:pt x="2972308" y="0"/>
                  <a:pt x="2992278" y="8272"/>
                  <a:pt x="3007003" y="22996"/>
                </a:cubicBezTo>
                <a:cubicBezTo>
                  <a:pt x="3021727" y="37721"/>
                  <a:pt x="3029999" y="57691"/>
                  <a:pt x="3029999" y="78515"/>
                </a:cubicBezTo>
                <a:lnTo>
                  <a:pt x="3029999" y="327885"/>
                </a:lnTo>
                <a:cubicBezTo>
                  <a:pt x="3029999" y="348709"/>
                  <a:pt x="3021727" y="368679"/>
                  <a:pt x="3007003" y="383404"/>
                </a:cubicBezTo>
                <a:cubicBezTo>
                  <a:pt x="2992278" y="398128"/>
                  <a:pt x="2972308" y="406400"/>
                  <a:pt x="2951484" y="406400"/>
                </a:cubicBezTo>
                <a:lnTo>
                  <a:pt x="78515" y="406400"/>
                </a:lnTo>
                <a:cubicBezTo>
                  <a:pt x="57691" y="406400"/>
                  <a:pt x="37721" y="398128"/>
                  <a:pt x="22996" y="383404"/>
                </a:cubicBezTo>
                <a:cubicBezTo>
                  <a:pt x="8272" y="368679"/>
                  <a:pt x="0" y="348709"/>
                  <a:pt x="0" y="327885"/>
                </a:cubicBezTo>
                <a:lnTo>
                  <a:pt x="0" y="78515"/>
                </a:lnTo>
                <a:cubicBezTo>
                  <a:pt x="0" y="57691"/>
                  <a:pt x="8272" y="37721"/>
                  <a:pt x="22996" y="22996"/>
                </a:cubicBezTo>
                <a:cubicBezTo>
                  <a:pt x="37721" y="8272"/>
                  <a:pt x="57691" y="0"/>
                  <a:pt x="78515" y="0"/>
                </a:cubicBezTo>
                <a:close/>
              </a:path>
            </a:pathLst>
          </a:custGeom>
          <a:solidFill>
            <a:srgbClr val="FFFFFF"/>
          </a:solidFill>
          <a:ln w="57150">
            <a:solidFill>
              <a:srgbClr val="6FAF07"/>
            </a:solidFill>
          </a:ln>
        </p:spPr>
      </p:sp>
      <p:sp>
        <p:nvSpPr>
          <p:cNvPr id="38" name="TextBox 38"/>
          <p:cNvSpPr txBox="1"/>
          <p:nvPr/>
        </p:nvSpPr>
        <p:spPr>
          <a:xfrm>
            <a:off x="2286000" y="1056681"/>
            <a:ext cx="14096999" cy="2374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600"/>
              </a:lnSpc>
            </a:pPr>
            <a:r>
              <a:rPr lang="en-US" sz="4800">
                <a:solidFill>
                  <a:srgbClr val="FF0000"/>
                </a:solidFill>
                <a:latin typeface="+mj-lt"/>
              </a:rPr>
              <a:t>6. Con hà mã cân nặng 2 500kg. Con hươu cao cổ nhẹ hơn con hà mã 1 100kg. Con tê giác nặng hơn con hươu cao cổ 1 800kg. Hỏi con tê giác cân nặng bao nhiêu </a:t>
            </a:r>
          </a:p>
          <a:p>
            <a:pPr marL="0" lvl="0" indent="0">
              <a:lnSpc>
                <a:spcPts val="4600"/>
              </a:lnSpc>
            </a:pPr>
            <a:r>
              <a:rPr lang="en-US" sz="4800">
                <a:solidFill>
                  <a:srgbClr val="FF0000"/>
                </a:solidFill>
                <a:latin typeface="+mj-lt"/>
              </a:rPr>
              <a:t>ki-lô-gam? 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3D33277-C77D-7A98-64D4-C731D01D78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44" b="34322"/>
          <a:stretch/>
        </p:blipFill>
        <p:spPr>
          <a:xfrm>
            <a:off x="2743200" y="3737177"/>
            <a:ext cx="13030200" cy="5521123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48E37232-D1A2-E8CA-B4E3-5E5F89F384C3}"/>
              </a:ext>
            </a:extLst>
          </p:cNvPr>
          <p:cNvSpPr/>
          <p:nvPr/>
        </p:nvSpPr>
        <p:spPr>
          <a:xfrm>
            <a:off x="8206891" y="3786053"/>
            <a:ext cx="2250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giải</a:t>
            </a:r>
            <a:endParaRPr lang="vi-VN" sz="54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C26458A-5789-806E-E9EB-0ADFC2F63BC7}"/>
              </a:ext>
            </a:extLst>
          </p:cNvPr>
          <p:cNvSpPr/>
          <p:nvPr/>
        </p:nvSpPr>
        <p:spPr>
          <a:xfrm>
            <a:off x="3276600" y="4579458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hươu cao cổ cân nặng: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D060662-047C-04B4-0C40-07B35B824940}"/>
              </a:ext>
            </a:extLst>
          </p:cNvPr>
          <p:cNvSpPr/>
          <p:nvPr/>
        </p:nvSpPr>
        <p:spPr>
          <a:xfrm>
            <a:off x="3276600" y="5350175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2 500 – 1 100 = 1 400 (kg) 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BB5C0A9-D9F7-C3CB-4F6F-224EAFF270EF}"/>
              </a:ext>
            </a:extLst>
          </p:cNvPr>
          <p:cNvSpPr/>
          <p:nvPr/>
        </p:nvSpPr>
        <p:spPr>
          <a:xfrm>
            <a:off x="3276600" y="6177313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 tê giác cân nặng: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0E1A46F-8A5B-A5B4-CFDD-DCB5FE8E54C3}"/>
              </a:ext>
            </a:extLst>
          </p:cNvPr>
          <p:cNvSpPr/>
          <p:nvPr/>
        </p:nvSpPr>
        <p:spPr>
          <a:xfrm>
            <a:off x="3276600" y="6943534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1 400 + 1 800 = 3 200 (kg) 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31974A43-2989-2FC7-61F5-8684461001DE}"/>
              </a:ext>
            </a:extLst>
          </p:cNvPr>
          <p:cNvSpPr/>
          <p:nvPr/>
        </p:nvSpPr>
        <p:spPr>
          <a:xfrm>
            <a:off x="3276600" y="7770672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3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Đáp số: 3200kg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0567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5692" y="1610546"/>
            <a:ext cx="14799931" cy="8026501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16">
            <a:extLst>
              <a:ext uri="{FF2B5EF4-FFF2-40B4-BE49-F238E27FC236}">
                <a16:creationId xmlns:a16="http://schemas.microsoft.com/office/drawing/2014/main" id="{E37E406F-8649-44C9-63CF-00D57397F513}"/>
              </a:ext>
            </a:extLst>
          </p:cNvPr>
          <p:cNvSpPr/>
          <p:nvPr/>
        </p:nvSpPr>
        <p:spPr>
          <a:xfrm>
            <a:off x="2057400" y="876706"/>
            <a:ext cx="14325599" cy="3161773"/>
          </a:xfrm>
          <a:custGeom>
            <a:avLst/>
            <a:gdLst/>
            <a:ahLst/>
            <a:cxnLst/>
            <a:rect l="l" t="t" r="r" b="b"/>
            <a:pathLst>
              <a:path w="3029999" h="406400">
                <a:moveTo>
                  <a:pt x="78515" y="0"/>
                </a:moveTo>
                <a:lnTo>
                  <a:pt x="2951484" y="0"/>
                </a:lnTo>
                <a:cubicBezTo>
                  <a:pt x="2972308" y="0"/>
                  <a:pt x="2992278" y="8272"/>
                  <a:pt x="3007003" y="22996"/>
                </a:cubicBezTo>
                <a:cubicBezTo>
                  <a:pt x="3021727" y="37721"/>
                  <a:pt x="3029999" y="57691"/>
                  <a:pt x="3029999" y="78515"/>
                </a:cubicBezTo>
                <a:lnTo>
                  <a:pt x="3029999" y="327885"/>
                </a:lnTo>
                <a:cubicBezTo>
                  <a:pt x="3029999" y="348709"/>
                  <a:pt x="3021727" y="368679"/>
                  <a:pt x="3007003" y="383404"/>
                </a:cubicBezTo>
                <a:cubicBezTo>
                  <a:pt x="2992278" y="398128"/>
                  <a:pt x="2972308" y="406400"/>
                  <a:pt x="2951484" y="406400"/>
                </a:cubicBezTo>
                <a:lnTo>
                  <a:pt x="78515" y="406400"/>
                </a:lnTo>
                <a:cubicBezTo>
                  <a:pt x="57691" y="406400"/>
                  <a:pt x="37721" y="398128"/>
                  <a:pt x="22996" y="383404"/>
                </a:cubicBezTo>
                <a:cubicBezTo>
                  <a:pt x="8272" y="368679"/>
                  <a:pt x="0" y="348709"/>
                  <a:pt x="0" y="327885"/>
                </a:cubicBezTo>
                <a:lnTo>
                  <a:pt x="0" y="78515"/>
                </a:lnTo>
                <a:cubicBezTo>
                  <a:pt x="0" y="57691"/>
                  <a:pt x="8272" y="37721"/>
                  <a:pt x="22996" y="22996"/>
                </a:cubicBezTo>
                <a:cubicBezTo>
                  <a:pt x="37721" y="8272"/>
                  <a:pt x="57691" y="0"/>
                  <a:pt x="78515" y="0"/>
                </a:cubicBezTo>
                <a:close/>
              </a:path>
            </a:pathLst>
          </a:custGeom>
          <a:solidFill>
            <a:srgbClr val="FFFFFF"/>
          </a:solidFill>
          <a:ln w="57150">
            <a:solidFill>
              <a:srgbClr val="6FAF07"/>
            </a:solidFill>
          </a:ln>
        </p:spPr>
      </p:sp>
      <p:sp>
        <p:nvSpPr>
          <p:cNvPr id="10" name="TextBox 38">
            <a:extLst>
              <a:ext uri="{FF2B5EF4-FFF2-40B4-BE49-F238E27FC236}">
                <a16:creationId xmlns:a16="http://schemas.microsoft.com/office/drawing/2014/main" id="{1E125061-A445-1A24-616F-19352CE76E81}"/>
              </a:ext>
            </a:extLst>
          </p:cNvPr>
          <p:cNvSpPr txBox="1"/>
          <p:nvPr/>
        </p:nvSpPr>
        <p:spPr>
          <a:xfrm>
            <a:off x="2206709" y="1137876"/>
            <a:ext cx="13719091" cy="2829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400"/>
              </a:lnSpc>
            </a:pPr>
            <a:r>
              <a:rPr lang="en-US" sz="4400">
                <a:solidFill>
                  <a:srgbClr val="FF0000"/>
                </a:solidFill>
                <a:latin typeface="+mj-lt"/>
              </a:rPr>
              <a:t>7. Một sân bóng đá hình chữ nhật có chiều rộng 75 m, chiều dài 100 m. An và Tú cùng xuất phát từ A để đến C. Đường đi của An dài bằng nửa chu vi sân bóng đá. Tú đi thẳng từ A đến C nên đường đi ngắn hơn đường đi của An là 50 m. Hỏi đường đi của Tú dài bao nhiêu mét?</a:t>
            </a: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E1C5DDE4-81A8-3C3E-4048-A6FCA5A1EFEF}"/>
              </a:ext>
            </a:extLst>
          </p:cNvPr>
          <p:cNvGrpSpPr/>
          <p:nvPr/>
        </p:nvGrpSpPr>
        <p:grpSpPr>
          <a:xfrm>
            <a:off x="1828800" y="3876697"/>
            <a:ext cx="7870301" cy="5762603"/>
            <a:chOff x="2206709" y="3952415"/>
            <a:chExt cx="6716830" cy="4725885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1D2FFF72-3B4C-976A-5FFC-463EF3D2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5274" y="4158668"/>
              <a:ext cx="6507019" cy="4327459"/>
            </a:xfrm>
            <a:prstGeom prst="rect">
              <a:avLst/>
            </a:prstGeom>
          </p:spPr>
        </p:pic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5FD03756-8947-C2BA-61DD-33FB2F987D09}"/>
                </a:ext>
              </a:extLst>
            </p:cNvPr>
            <p:cNvSpPr/>
            <p:nvPr/>
          </p:nvSpPr>
          <p:spPr>
            <a:xfrm>
              <a:off x="2206709" y="7753123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  <a:endParaRPr lang="vi-VN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F1D5E864-DD1C-7294-607A-D9F5B2EC39D7}"/>
                </a:ext>
              </a:extLst>
            </p:cNvPr>
            <p:cNvSpPr/>
            <p:nvPr/>
          </p:nvSpPr>
          <p:spPr>
            <a:xfrm>
              <a:off x="2222739" y="3952415"/>
              <a:ext cx="5725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</a:t>
              </a:r>
              <a:endParaRPr lang="vi-VN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4BCADDEE-E2FC-CD88-C508-3F222F218560}"/>
                </a:ext>
              </a:extLst>
            </p:cNvPr>
            <p:cNvSpPr/>
            <p:nvPr/>
          </p:nvSpPr>
          <p:spPr>
            <a:xfrm>
              <a:off x="8326900" y="3952415"/>
              <a:ext cx="57259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  <a:endParaRPr lang="vi-VN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Hình chữ nhật 18">
              <a:extLst>
                <a:ext uri="{FF2B5EF4-FFF2-40B4-BE49-F238E27FC236}">
                  <a16:creationId xmlns:a16="http://schemas.microsoft.com/office/drawing/2014/main" id="{CF4B0043-C74D-01C2-5CFA-00EC7743F511}"/>
                </a:ext>
              </a:extLst>
            </p:cNvPr>
            <p:cNvSpPr/>
            <p:nvPr/>
          </p:nvSpPr>
          <p:spPr>
            <a:xfrm>
              <a:off x="8302855" y="7754970"/>
              <a:ext cx="6206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  <a:endParaRPr lang="vi-VN" sz="54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E84D125D-0FEB-4F12-CEC2-C0658CCBBA0D}"/>
              </a:ext>
            </a:extLst>
          </p:cNvPr>
          <p:cNvSpPr/>
          <p:nvPr/>
        </p:nvSpPr>
        <p:spPr>
          <a:xfrm>
            <a:off x="2502465" y="4535720"/>
            <a:ext cx="656821" cy="4514831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68A2E58C-DD80-BF48-1334-3B4BF2AD3ADD}"/>
              </a:ext>
            </a:extLst>
          </p:cNvPr>
          <p:cNvSpPr/>
          <p:nvPr/>
        </p:nvSpPr>
        <p:spPr>
          <a:xfrm>
            <a:off x="4953000" y="3939216"/>
            <a:ext cx="1495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 m</a:t>
            </a:r>
            <a:endParaRPr lang="vi-VN" sz="4000" b="1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E392AB41-E2AC-4C62-3718-80CDE182FF49}"/>
              </a:ext>
            </a:extLst>
          </p:cNvPr>
          <p:cNvSpPr/>
          <p:nvPr/>
        </p:nvSpPr>
        <p:spPr>
          <a:xfrm rot="16200000">
            <a:off x="1588591" y="5467652"/>
            <a:ext cx="12362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75 m</a:t>
            </a:r>
            <a:endParaRPr lang="vi-VN" sz="4000" b="1" cap="none" spc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CA01AFBB-F66E-992C-89C6-F687D0D27951}"/>
              </a:ext>
            </a:extLst>
          </p:cNvPr>
          <p:cNvSpPr/>
          <p:nvPr/>
        </p:nvSpPr>
        <p:spPr>
          <a:xfrm rot="5400000">
            <a:off x="5465300" y="1657841"/>
            <a:ext cx="656821" cy="6412580"/>
          </a:xfrm>
          <a:prstGeom prst="rect">
            <a:avLst/>
          </a:prstGeom>
          <a:solidFill>
            <a:srgbClr val="FF0000">
              <a:alpha val="12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267DEBE1-211E-5065-E720-C2754C9515FA}"/>
              </a:ext>
            </a:extLst>
          </p:cNvPr>
          <p:cNvSpPr/>
          <p:nvPr/>
        </p:nvSpPr>
        <p:spPr>
          <a:xfrm>
            <a:off x="11191735" y="4444576"/>
            <a:ext cx="5199285" cy="709940"/>
          </a:xfrm>
          <a:prstGeom prst="roundRect">
            <a:avLst>
              <a:gd name="adj" fmla="val 50000"/>
            </a:avLst>
          </a:prstGeom>
          <a:solidFill>
            <a:srgbClr val="1A510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+mj-lt"/>
              </a:rPr>
              <a:t>An: 75 m + 100 m</a:t>
            </a:r>
            <a:endParaRPr lang="vi-VN" sz="4800" b="1">
              <a:solidFill>
                <a:schemeClr val="bg1"/>
              </a:solidFill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6F9C1219-C90F-DCE9-FFD4-E739C3135DCF}"/>
              </a:ext>
            </a:extLst>
          </p:cNvPr>
          <p:cNvSpPr/>
          <p:nvPr/>
        </p:nvSpPr>
        <p:spPr>
          <a:xfrm rot="3401245">
            <a:off x="5372551" y="2961650"/>
            <a:ext cx="656821" cy="7754817"/>
          </a:xfrm>
          <a:prstGeom prst="rect">
            <a:avLst/>
          </a:prstGeom>
          <a:solidFill>
            <a:srgbClr val="FFFF00">
              <a:alpha val="12000"/>
            </a:srgbClr>
          </a:solidFill>
          <a:ln>
            <a:noFill/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BEBEBDC3-AEF8-E892-C802-C9267DEE3B87}"/>
              </a:ext>
            </a:extLst>
          </p:cNvPr>
          <p:cNvSpPr/>
          <p:nvPr/>
        </p:nvSpPr>
        <p:spPr>
          <a:xfrm>
            <a:off x="11191735" y="5759861"/>
            <a:ext cx="5199285" cy="709940"/>
          </a:xfrm>
          <a:prstGeom prst="roundRect">
            <a:avLst>
              <a:gd name="adj" fmla="val 50000"/>
            </a:avLst>
          </a:prstGeom>
          <a:solidFill>
            <a:srgbClr val="1A510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+mj-lt"/>
              </a:rPr>
              <a:t>Tú = An – 50 m </a:t>
            </a:r>
            <a:endParaRPr lang="vi-VN" sz="4800" b="1">
              <a:solidFill>
                <a:schemeClr val="bg1"/>
              </a:solidFill>
            </a:endParaRPr>
          </a:p>
        </p:txBody>
      </p:sp>
      <p:pic>
        <p:nvPicPr>
          <p:cNvPr id="30" name="Hình ảnh 29" descr="Ảnh có chứa Hoạt hình, giày dép, phim hoạt hình&#10;&#10;Mô tả được tạo tự động">
            <a:extLst>
              <a:ext uri="{FF2B5EF4-FFF2-40B4-BE49-F238E27FC236}">
                <a16:creationId xmlns:a16="http://schemas.microsoft.com/office/drawing/2014/main" id="{2092D075-CBE0-F02E-1DAF-2B2BB804B7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6" r="23755"/>
          <a:stretch/>
        </p:blipFill>
        <p:spPr>
          <a:xfrm flipH="1">
            <a:off x="1692684" y="7930294"/>
            <a:ext cx="1066800" cy="1428750"/>
          </a:xfrm>
          <a:prstGeom prst="rect">
            <a:avLst/>
          </a:prstGeom>
        </p:spPr>
      </p:pic>
      <p:pic>
        <p:nvPicPr>
          <p:cNvPr id="33" name="Hình ảnh 32" descr="Ảnh có chứa phim hoạt hình, giày dép, trang phục, cậu bé&#10;&#10;Mô tả được tạo tự động">
            <a:extLst>
              <a:ext uri="{FF2B5EF4-FFF2-40B4-BE49-F238E27FC236}">
                <a16:creationId xmlns:a16="http://schemas.microsoft.com/office/drawing/2014/main" id="{3C459530-E42E-5812-90B2-B56187B7E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13" y="7797363"/>
            <a:ext cx="2322071" cy="17415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3.05556E-6 0.00031 C 0.00156 -0.00447 0.00382 -0.00849 0.00494 -0.01311 C 0.00616 -0.01821 0.00651 -0.02345 0.00685 -0.02855 C 0.00772 -0.09028 0.00755 -0.152 0.0085 -0.21358 C 0.00911 -0.25972 0.00859 -0.24984 0.0138 -0.28364 C 0.0164 -0.35926 -0.00929 -0.39166 0.02934 -0.38349 C 0.03055 -0.38318 0.03159 -0.38179 0.0329 -0.38117 C 0.03446 -0.3804 0.03628 -0.37978 0.03793 -0.37916 L 0.11007 -0.38009 C 0.11363 -0.3804 0.11692 -0.38287 0.12048 -0.38349 C 0.12569 -0.38441 0.1309 -0.38457 0.13611 -0.38457 L 0.34357 -0.38981 L 0.41736 -0.38781 C 0.47647 -0.38503 0.40191 -0.38565 0.45225 -0.38565 L 0.45225 -0.38549 " pathEditMode="relative" rAng="0" ptsTypes="AAAAAAAAAAAAAAAA">
                                      <p:cBhvr>
                                        <p:cTn id="25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3" y="-19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83951E-6 L 2.77778E-6 0.00016 C 0.00338 -0.00339 0.00651 -0.00802 0.01024 -0.01018 C 0.01302 -0.01173 0.01493 -0.01265 0.01745 -0.01558 C 0.01927 -0.01774 0.02083 -0.02068 0.02265 -0.02299 C 0.02934 -0.03148 0.01788 -0.01404 0.0283 -0.02855 C 0.03029 -0.03132 0.03203 -0.03472 0.03394 -0.03765 C 0.04019 -0.0466 0.03255 -0.03318 0.03967 -0.04398 C 0.04132 -0.0466 0.04245 -0.05031 0.04427 -0.05231 C 0.046 -0.05416 0.04774 -0.05602 0.04948 -0.05787 C 0.05208 -0.06049 0.05191 -0.05926 0.05512 -0.06327 C 0.05694 -0.06558 0.0585 -0.06836 0.06024 -0.07068 C 0.06085 -0.07145 0.06172 -0.07176 0.06232 -0.07253 C 0.06423 -0.07469 0.06606 -0.07747 0.06797 -0.07978 C 0.06935 -0.08148 0.07074 -0.08271 0.07213 -0.08441 C 0.0776 -0.09089 0.07378 -0.08719 0.07778 -0.09074 C 0.07916 -0.09321 0.08021 -0.0966 0.08194 -0.09815 C 0.08576 -0.10154 0.08333 -0.09923 0.08915 -0.1054 C 0.09071 -0.1091 0.0908 -0.11018 0.09323 -0.11281 C 0.09453 -0.11419 0.096 -0.11527 0.09739 -0.11651 C 0.09817 -0.11713 0.09913 -0.11744 0.09991 -0.11821 C 0.10087 -0.11929 0.10156 -0.12114 0.10251 -0.12191 C 0.10451 -0.12361 0.10668 -0.12407 0.10868 -0.12561 C 0.11033 -0.12685 0.11189 -0.12839 0.11337 -0.13024 C 0.11432 -0.13148 0.11484 -0.13379 0.11597 -0.13472 C 0.11823 -0.13673 0.12074 -0.13719 0.12317 -0.13842 C 0.12465 -0.14058 0.1263 -0.14259 0.12778 -0.1449 C 0.1296 -0.14768 0.13107 -0.15123 0.13298 -0.15401 C 0.13394 -0.1554 0.13724 -0.1571 0.1381 -0.15771 C 0.13915 -0.15895 0.14019 -0.16003 0.14123 -0.16126 C 0.14192 -0.16234 0.14236 -0.16419 0.14323 -0.16497 C 0.14453 -0.16605 0.146 -0.1662 0.14739 -0.16682 C 0.14913 -0.16867 0.15087 -0.17037 0.15251 -0.17237 C 0.15356 -0.17345 0.15451 -0.175 0.15564 -0.17592 C 0.15729 -0.17747 0.15911 -0.17839 0.16076 -0.17963 C 0.16215 -0.18071 0.16345 -0.1824 0.16493 -0.18333 C 0.16658 -0.18426 0.16831 -0.18457 0.17005 -0.18518 C 0.17144 -0.18703 0.17283 -0.18873 0.17422 -0.19058 C 0.17856 -0.19707 0.17352 -0.19213 0.18038 -0.19984 C 0.1822 -0.20185 0.18411 -0.20355 0.18602 -0.20524 C 0.18828 -0.21342 0.18559 -0.20509 0.19218 -0.21543 C 0.19323 -0.21697 0.19383 -0.21913 0.19479 -0.22083 C 0.19748 -0.22592 0.20026 -0.23071 0.20304 -0.23549 C 0.20408 -0.23734 0.20529 -0.23904 0.20616 -0.24105 C 0.20989 -0.24984 0.20764 -0.24737 0.21232 -0.25015 C 0.21406 -0.25231 0.21562 -0.25478 0.21745 -0.25663 C 0.21875 -0.25787 0.22031 -0.25802 0.22161 -0.25941 C 0.22248 -0.26018 0.22283 -0.26203 0.2237 -0.26296 C 0.2263 -0.2662 0.23064 -0.26852 0.23342 -0.27037 C 0.23975 -0.27932 0.23099 -0.26805 0.24166 -0.27592 C 0.25668 -0.28673 0.24019 -0.27793 0.25095 -0.28688 C 0.26328 -0.29707 0.24375 -0.27484 0.2618 -0.29413 C 0.26397 -0.2966 0.26588 -0.29984 0.26797 -0.30247 C 0.27153 -0.30679 0.27361 -0.30833 0.27725 -0.31157 L 0.28446 -0.32438 C 0.28515 -0.32561 0.28576 -0.327 0.28654 -0.32808 C 0.28863 -0.33086 0.29088 -0.33302 0.29271 -0.33626 C 0.29323 -0.33719 0.29531 -0.34136 0.29635 -0.34182 C 0.29835 -0.34274 0.30043 -0.34305 0.30251 -0.34367 C 0.30425 -0.34552 0.30581 -0.34784 0.30764 -0.34923 C 0.3131 -0.35324 0.31554 -0.35185 0.32057 -0.35648 C 0.32239 -0.35818 0.32396 -0.36095 0.32569 -0.36296 C 0.32821 -0.36558 0.33107 -0.36728 0.33342 -0.37021 C 0.33507 -0.37222 0.33602 -0.37546 0.33758 -0.37762 C 0.34253 -0.38441 0.33784 -0.3733 0.34271 -0.38302 C 0.34679 -0.39105 0.34227 -0.38734 0.34843 -0.39043 C 0.35026 -0.39321 0.35208 -0.39598 0.35408 -0.39861 C 0.35468 -0.39938 0.35555 -0.39969 0.35616 -0.40046 C 0.35738 -0.40216 0.35833 -0.40463 0.35972 -0.40602 C 0.36102 -0.4071 0.3625 -0.40725 0.36389 -0.40771 C 0.3704 -0.39676 0.37569 -0.38904 0.3809 -0.37669 C 0.38203 -0.37376 0.38281 -0.37037 0.38394 -0.36744 C 0.38507 -0.36466 0.38663 -0.36219 0.38758 -0.35926 C 0.38915 -0.35432 0.39054 -0.34892 0.39166 -0.34367 C 0.39218 -0.34136 0.39236 -0.33873 0.39271 -0.33626 C 0.3947 -0.32484 0.39739 -0.31142 0.40251 -0.30339 C 0.40668 -0.29691 0.41102 -0.29105 0.41493 -0.2841 C 0.41675 -0.28071 0.41857 -0.27716 0.42057 -0.27407 C 0.42265 -0.27068 0.42508 -0.26805 0.42725 -0.26481 C 0.42838 -0.26311 0.42916 -0.2608 0.43038 -0.25941 C 0.43125 -0.25833 0.43238 -0.25787 0.43342 -0.25756 C 0.43793 -0.25602 0.44245 -0.25586 0.44687 -0.25386 C 0.44783 -0.25339 0.44826 -0.25139 0.44896 -0.25015 L 0.44896 -0.25 " pathEditMode="relative" rAng="0" ptsTypes="AAAAAAAAAAAAAAAAAAAAAAAAAAAAAAAAAAAAAAAAAAAAAAAAAAAAAAAAAAAAAAAAAAAAAAAAAAAAAAAAAAAA">
                                      <p:cBhvr>
                                        <p:cTn id="49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-20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5692" y="1610546"/>
            <a:ext cx="14799931" cy="8026501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16">
            <a:extLst>
              <a:ext uri="{FF2B5EF4-FFF2-40B4-BE49-F238E27FC236}">
                <a16:creationId xmlns:a16="http://schemas.microsoft.com/office/drawing/2014/main" id="{E37E406F-8649-44C9-63CF-00D57397F513}"/>
              </a:ext>
            </a:extLst>
          </p:cNvPr>
          <p:cNvSpPr/>
          <p:nvPr/>
        </p:nvSpPr>
        <p:spPr>
          <a:xfrm>
            <a:off x="2057400" y="876706"/>
            <a:ext cx="14325599" cy="3161773"/>
          </a:xfrm>
          <a:custGeom>
            <a:avLst/>
            <a:gdLst/>
            <a:ahLst/>
            <a:cxnLst/>
            <a:rect l="l" t="t" r="r" b="b"/>
            <a:pathLst>
              <a:path w="3029999" h="406400">
                <a:moveTo>
                  <a:pt x="78515" y="0"/>
                </a:moveTo>
                <a:lnTo>
                  <a:pt x="2951484" y="0"/>
                </a:lnTo>
                <a:cubicBezTo>
                  <a:pt x="2972308" y="0"/>
                  <a:pt x="2992278" y="8272"/>
                  <a:pt x="3007003" y="22996"/>
                </a:cubicBezTo>
                <a:cubicBezTo>
                  <a:pt x="3021727" y="37721"/>
                  <a:pt x="3029999" y="57691"/>
                  <a:pt x="3029999" y="78515"/>
                </a:cubicBezTo>
                <a:lnTo>
                  <a:pt x="3029999" y="327885"/>
                </a:lnTo>
                <a:cubicBezTo>
                  <a:pt x="3029999" y="348709"/>
                  <a:pt x="3021727" y="368679"/>
                  <a:pt x="3007003" y="383404"/>
                </a:cubicBezTo>
                <a:cubicBezTo>
                  <a:pt x="2992278" y="398128"/>
                  <a:pt x="2972308" y="406400"/>
                  <a:pt x="2951484" y="406400"/>
                </a:cubicBezTo>
                <a:lnTo>
                  <a:pt x="78515" y="406400"/>
                </a:lnTo>
                <a:cubicBezTo>
                  <a:pt x="57691" y="406400"/>
                  <a:pt x="37721" y="398128"/>
                  <a:pt x="22996" y="383404"/>
                </a:cubicBezTo>
                <a:cubicBezTo>
                  <a:pt x="8272" y="368679"/>
                  <a:pt x="0" y="348709"/>
                  <a:pt x="0" y="327885"/>
                </a:cubicBezTo>
                <a:lnTo>
                  <a:pt x="0" y="78515"/>
                </a:lnTo>
                <a:cubicBezTo>
                  <a:pt x="0" y="57691"/>
                  <a:pt x="8272" y="37721"/>
                  <a:pt x="22996" y="22996"/>
                </a:cubicBezTo>
                <a:cubicBezTo>
                  <a:pt x="37721" y="8272"/>
                  <a:pt x="57691" y="0"/>
                  <a:pt x="78515" y="0"/>
                </a:cubicBezTo>
                <a:close/>
              </a:path>
            </a:pathLst>
          </a:custGeom>
          <a:solidFill>
            <a:srgbClr val="FFFFFF"/>
          </a:solidFill>
          <a:ln w="57150">
            <a:solidFill>
              <a:srgbClr val="6FAF07"/>
            </a:solidFill>
          </a:ln>
        </p:spPr>
      </p:sp>
      <p:sp>
        <p:nvSpPr>
          <p:cNvPr id="10" name="TextBox 38">
            <a:extLst>
              <a:ext uri="{FF2B5EF4-FFF2-40B4-BE49-F238E27FC236}">
                <a16:creationId xmlns:a16="http://schemas.microsoft.com/office/drawing/2014/main" id="{1E125061-A445-1A24-616F-19352CE76E81}"/>
              </a:ext>
            </a:extLst>
          </p:cNvPr>
          <p:cNvSpPr txBox="1"/>
          <p:nvPr/>
        </p:nvSpPr>
        <p:spPr>
          <a:xfrm>
            <a:off x="2206709" y="1137876"/>
            <a:ext cx="13719091" cy="2829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400"/>
              </a:lnSpc>
            </a:pPr>
            <a:r>
              <a:rPr lang="en-US" sz="4400">
                <a:solidFill>
                  <a:srgbClr val="FF0000"/>
                </a:solidFill>
                <a:latin typeface="+mj-lt"/>
              </a:rPr>
              <a:t>7. Một sân bóng đá hình chữ nhật có chiều rộng 75 m, chiều dài 100 m. An và Tú cùng xuất phát từ A để đến C. Đường đi của An dài bằng nửa chu vi sân bóng đá. Tú đi thẳng từ A đến C nên đường đi ngắn hơn đường đi của An là 50 m. Hỏi đường đi của Tú dài bao nhiêu mét?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12E6B78-D39F-F702-2423-750874173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44" b="34322"/>
          <a:stretch/>
        </p:blipFill>
        <p:spPr>
          <a:xfrm>
            <a:off x="2743200" y="4076700"/>
            <a:ext cx="13030200" cy="5521123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9E2BCB4C-B7C2-5E11-EC18-42804DD9FD2F}"/>
              </a:ext>
            </a:extLst>
          </p:cNvPr>
          <p:cNvSpPr/>
          <p:nvPr/>
        </p:nvSpPr>
        <p:spPr>
          <a:xfrm>
            <a:off x="8206891" y="4125576"/>
            <a:ext cx="2250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giải</a:t>
            </a:r>
            <a:endParaRPr lang="vi-VN" sz="54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544C7221-0F4E-5DCD-1834-59DB2F94A0AB}"/>
              </a:ext>
            </a:extLst>
          </p:cNvPr>
          <p:cNvSpPr/>
          <p:nvPr/>
        </p:nvSpPr>
        <p:spPr>
          <a:xfrm>
            <a:off x="3276600" y="4918981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 đi của An: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1605F3C0-D147-0B0E-96BF-50CE1B4E9A7C}"/>
              </a:ext>
            </a:extLst>
          </p:cNvPr>
          <p:cNvSpPr/>
          <p:nvPr/>
        </p:nvSpPr>
        <p:spPr>
          <a:xfrm>
            <a:off x="3276600" y="5689698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75 + 100 = 175 (m)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90D54F26-F5C0-F8BD-F8C8-79E8E850F545}"/>
              </a:ext>
            </a:extLst>
          </p:cNvPr>
          <p:cNvSpPr/>
          <p:nvPr/>
        </p:nvSpPr>
        <p:spPr>
          <a:xfrm>
            <a:off x="3276600" y="6516836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 đi của Tú: 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AEDC79C8-6302-3463-A6F8-D0E532860320}"/>
              </a:ext>
            </a:extLst>
          </p:cNvPr>
          <p:cNvSpPr/>
          <p:nvPr/>
        </p:nvSpPr>
        <p:spPr>
          <a:xfrm>
            <a:off x="3276600" y="7283057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175 – 50 = 125 (m)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7531CF98-FCB4-3163-85F2-FC3BBCFC004E}"/>
              </a:ext>
            </a:extLst>
          </p:cNvPr>
          <p:cNvSpPr/>
          <p:nvPr/>
        </p:nvSpPr>
        <p:spPr>
          <a:xfrm>
            <a:off x="3276600" y="8110195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3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Đáp số: 125 m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38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5692" y="1610547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213771" y="949278"/>
            <a:ext cx="9860459" cy="1322539"/>
            <a:chOff x="0" y="0"/>
            <a:chExt cx="3029999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29999" cy="406400"/>
            </a:xfrm>
            <a:custGeom>
              <a:avLst/>
              <a:gdLst/>
              <a:ahLst/>
              <a:cxnLst/>
              <a:rect l="l" t="t" r="r" b="b"/>
              <a:pathLst>
                <a:path w="3029999" h="406400">
                  <a:moveTo>
                    <a:pt x="78515" y="0"/>
                  </a:moveTo>
                  <a:lnTo>
                    <a:pt x="2951484" y="0"/>
                  </a:lnTo>
                  <a:cubicBezTo>
                    <a:pt x="2972308" y="0"/>
                    <a:pt x="2992278" y="8272"/>
                    <a:pt x="3007003" y="22996"/>
                  </a:cubicBezTo>
                  <a:cubicBezTo>
                    <a:pt x="3021727" y="37721"/>
                    <a:pt x="3029999" y="57691"/>
                    <a:pt x="3029999" y="78515"/>
                  </a:cubicBezTo>
                  <a:lnTo>
                    <a:pt x="3029999" y="327885"/>
                  </a:lnTo>
                  <a:cubicBezTo>
                    <a:pt x="3029999" y="348709"/>
                    <a:pt x="3021727" y="368679"/>
                    <a:pt x="3007003" y="383404"/>
                  </a:cubicBezTo>
                  <a:cubicBezTo>
                    <a:pt x="2992278" y="398128"/>
                    <a:pt x="2972308" y="406400"/>
                    <a:pt x="2951484" y="406400"/>
                  </a:cubicBezTo>
                  <a:lnTo>
                    <a:pt x="78515" y="406400"/>
                  </a:lnTo>
                  <a:cubicBezTo>
                    <a:pt x="57691" y="406400"/>
                    <a:pt x="37721" y="398128"/>
                    <a:pt x="22996" y="383404"/>
                  </a:cubicBezTo>
                  <a:cubicBezTo>
                    <a:pt x="8272" y="368679"/>
                    <a:pt x="0" y="348709"/>
                    <a:pt x="0" y="327885"/>
                  </a:cubicBezTo>
                  <a:lnTo>
                    <a:pt x="0" y="78515"/>
                  </a:lnTo>
                  <a:cubicBezTo>
                    <a:pt x="0" y="57691"/>
                    <a:pt x="8272" y="37721"/>
                    <a:pt x="22996" y="22996"/>
                  </a:cubicBezTo>
                  <a:cubicBezTo>
                    <a:pt x="37721" y="8272"/>
                    <a:pt x="57691" y="0"/>
                    <a:pt x="7851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408971" y="1131695"/>
            <a:ext cx="9665257" cy="807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478"/>
              </a:lnSpc>
            </a:pPr>
            <a:r>
              <a:rPr lang="en-US" sz="5400" b="1">
                <a:solidFill>
                  <a:srgbClr val="FF0000"/>
                </a:solidFill>
                <a:latin typeface="+mj-lt"/>
              </a:rPr>
              <a:t>8. Giải bài toán theo tóm tắt sau: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B22196A-9E68-54F8-05A2-308A2C00364F}"/>
              </a:ext>
            </a:extLst>
          </p:cNvPr>
          <p:cNvSpPr/>
          <p:nvPr/>
        </p:nvSpPr>
        <p:spPr>
          <a:xfrm>
            <a:off x="1875736" y="2696170"/>
            <a:ext cx="1806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latin typeface="Calibri (Thân)"/>
              </a:rPr>
              <a:t>Bể A: </a:t>
            </a:r>
            <a:endParaRPr lang="vi-VN" sz="5400" b="0" cap="none" spc="0">
              <a:ln w="0"/>
              <a:solidFill>
                <a:schemeClr val="tx1"/>
              </a:solidFill>
              <a:latin typeface="Calibri (Thân)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2DAC9FB-CC26-3B40-0595-D348009C8C15}"/>
              </a:ext>
            </a:extLst>
          </p:cNvPr>
          <p:cNvCxnSpPr/>
          <p:nvPr/>
        </p:nvCxnSpPr>
        <p:spPr>
          <a:xfrm>
            <a:off x="3682641" y="3229570"/>
            <a:ext cx="4116841" cy="0"/>
          </a:xfrm>
          <a:prstGeom prst="line">
            <a:avLst/>
          </a:prstGeom>
          <a:ln w="76200">
            <a:solidFill>
              <a:srgbClr val="293CF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goặc móc Trái 13">
            <a:extLst>
              <a:ext uri="{FF2B5EF4-FFF2-40B4-BE49-F238E27FC236}">
                <a16:creationId xmlns:a16="http://schemas.microsoft.com/office/drawing/2014/main" id="{88A71D6E-EEA0-76DB-54C0-349F334B1288}"/>
              </a:ext>
            </a:extLst>
          </p:cNvPr>
          <p:cNvSpPr/>
          <p:nvPr/>
        </p:nvSpPr>
        <p:spPr>
          <a:xfrm rot="5400000">
            <a:off x="5579785" y="933673"/>
            <a:ext cx="322552" cy="4116841"/>
          </a:xfrm>
          <a:prstGeom prst="leftBrace">
            <a:avLst>
              <a:gd name="adj1" fmla="val 81872"/>
              <a:gd name="adj2" fmla="val 50000"/>
            </a:avLst>
          </a:prstGeom>
          <a:ln w="38100">
            <a:solidFill>
              <a:srgbClr val="293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9E19382C-C390-0D3C-11CF-3644F79D1365}"/>
                  </a:ext>
                </a:extLst>
              </p:cNvPr>
              <p:cNvSpPr/>
              <p:nvPr/>
            </p:nvSpPr>
            <p:spPr>
              <a:xfrm>
                <a:off x="5188654" y="2269935"/>
                <a:ext cx="1257331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0" cap="none" spc="0">
                    <a:ln w="0"/>
                    <a:solidFill>
                      <a:schemeClr val="tx1"/>
                    </a:solidFill>
                    <a:latin typeface="Calibri (Thân)"/>
                  </a:rPr>
                  <a:t>250 </a:t>
                </a:r>
                <a14:m>
                  <m:oMath xmlns:m="http://schemas.openxmlformats.org/officeDocument/2006/math">
                    <m:r>
                      <a:rPr lang="en-US" sz="4000" b="0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vi-VN" sz="4000" b="0" cap="none" spc="0">
                  <a:ln w="0"/>
                  <a:solidFill>
                    <a:schemeClr val="tx1"/>
                  </a:solidFill>
                  <a:latin typeface="Calibri (Thân)"/>
                </a:endParaRPr>
              </a:p>
            </p:txBody>
          </p:sp>
        </mc:Choice>
        <mc:Fallback xmlns=""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9E19382C-C390-0D3C-11CF-3644F79D1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654" y="2269935"/>
                <a:ext cx="1257331" cy="707886"/>
              </a:xfrm>
              <a:prstGeom prst="rect">
                <a:avLst/>
              </a:prstGeom>
              <a:blipFill>
                <a:blip r:embed="rId4"/>
                <a:stretch>
                  <a:fillRect l="-16505" t="-15517" r="-2913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6A4C4D9B-608F-75B5-24C4-62826F33454D}"/>
              </a:ext>
            </a:extLst>
          </p:cNvPr>
          <p:cNvSpPr/>
          <p:nvPr/>
        </p:nvSpPr>
        <p:spPr>
          <a:xfrm>
            <a:off x="1875736" y="3532215"/>
            <a:ext cx="1806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latin typeface="Calibri (Thân)"/>
              </a:rPr>
              <a:t>Bể B: </a:t>
            </a:r>
            <a:endParaRPr lang="vi-VN" sz="5400" b="0" cap="none" spc="0">
              <a:ln w="0"/>
              <a:solidFill>
                <a:schemeClr val="tx1"/>
              </a:solidFill>
              <a:latin typeface="Calibri (Thân)"/>
            </a:endParaRP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38B775F3-7CA1-9436-6EA3-93325516AF3C}"/>
              </a:ext>
            </a:extLst>
          </p:cNvPr>
          <p:cNvCxnSpPr>
            <a:cxnSpLocks/>
          </p:cNvCxnSpPr>
          <p:nvPr/>
        </p:nvCxnSpPr>
        <p:spPr>
          <a:xfrm>
            <a:off x="3682640" y="4081906"/>
            <a:ext cx="4116841" cy="0"/>
          </a:xfrm>
          <a:prstGeom prst="line">
            <a:avLst/>
          </a:prstGeom>
          <a:ln w="76200">
            <a:solidFill>
              <a:srgbClr val="293CF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goặc móc Trái 20">
            <a:extLst>
              <a:ext uri="{FF2B5EF4-FFF2-40B4-BE49-F238E27FC236}">
                <a16:creationId xmlns:a16="http://schemas.microsoft.com/office/drawing/2014/main" id="{7FCDE7C6-99FA-2D3D-30B6-4B608FFBD479}"/>
              </a:ext>
            </a:extLst>
          </p:cNvPr>
          <p:cNvSpPr/>
          <p:nvPr/>
        </p:nvSpPr>
        <p:spPr>
          <a:xfrm rot="5400000">
            <a:off x="8380442" y="3136159"/>
            <a:ext cx="258793" cy="1420720"/>
          </a:xfrm>
          <a:prstGeom prst="leftBrace">
            <a:avLst>
              <a:gd name="adj1" fmla="val 81872"/>
              <a:gd name="adj2" fmla="val 50000"/>
            </a:avLst>
          </a:prstGeom>
          <a:ln w="38100">
            <a:solidFill>
              <a:srgbClr val="293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50C8ED47-BEAC-8FB8-F2A8-079A28D17D8C}"/>
              </a:ext>
            </a:extLst>
          </p:cNvPr>
          <p:cNvCxnSpPr>
            <a:cxnSpLocks/>
          </p:cNvCxnSpPr>
          <p:nvPr/>
        </p:nvCxnSpPr>
        <p:spPr>
          <a:xfrm>
            <a:off x="7799481" y="4081906"/>
            <a:ext cx="1420719" cy="0"/>
          </a:xfrm>
          <a:prstGeom prst="line">
            <a:avLst/>
          </a:prstGeom>
          <a:ln w="76200">
            <a:solidFill>
              <a:srgbClr val="293CF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 24">
                <a:extLst>
                  <a:ext uri="{FF2B5EF4-FFF2-40B4-BE49-F238E27FC236}">
                    <a16:creationId xmlns:a16="http://schemas.microsoft.com/office/drawing/2014/main" id="{EF3969BD-11A5-9156-A49A-1FF62337EC47}"/>
                  </a:ext>
                </a:extLst>
              </p:cNvPr>
              <p:cNvSpPr/>
              <p:nvPr/>
            </p:nvSpPr>
            <p:spPr>
              <a:xfrm>
                <a:off x="8176052" y="3043386"/>
                <a:ext cx="715517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0" cap="none" spc="0">
                    <a:ln w="0"/>
                    <a:solidFill>
                      <a:schemeClr val="tx1"/>
                    </a:solidFill>
                    <a:latin typeface="Calibri (Thân)"/>
                  </a:rPr>
                  <a:t>? </a:t>
                </a:r>
                <a14:m>
                  <m:oMath xmlns:m="http://schemas.openxmlformats.org/officeDocument/2006/math">
                    <m:r>
                      <a:rPr lang="en-US" sz="4000" b="0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vi-VN" sz="4000" b="0" cap="none" spc="0">
                  <a:ln w="0"/>
                  <a:solidFill>
                    <a:schemeClr val="tx1"/>
                  </a:solidFill>
                  <a:latin typeface="Calibri (Thân)"/>
                </a:endParaRPr>
              </a:p>
            </p:txBody>
          </p:sp>
        </mc:Choice>
        <mc:Fallback xmlns="">
          <p:sp>
            <p:nvSpPr>
              <p:cNvPr id="25" name="Hình chữ nhật 24">
                <a:extLst>
                  <a:ext uri="{FF2B5EF4-FFF2-40B4-BE49-F238E27FC236}">
                    <a16:creationId xmlns:a16="http://schemas.microsoft.com/office/drawing/2014/main" id="{EF3969BD-11A5-9156-A49A-1FF62337E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052" y="3043386"/>
                <a:ext cx="715517" cy="707886"/>
              </a:xfrm>
              <a:prstGeom prst="rect">
                <a:avLst/>
              </a:prstGeom>
              <a:blipFill>
                <a:blip r:embed="rId5"/>
                <a:stretch>
                  <a:fillRect l="-29661" t="-15517" r="-4237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FFF7895A-88B7-D55D-6720-654A75FB4B30}"/>
              </a:ext>
            </a:extLst>
          </p:cNvPr>
          <p:cNvCxnSpPr>
            <a:cxnSpLocks/>
          </p:cNvCxnSpPr>
          <p:nvPr/>
        </p:nvCxnSpPr>
        <p:spPr>
          <a:xfrm>
            <a:off x="3682639" y="3259657"/>
            <a:ext cx="0" cy="82224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1406400A-3A88-B1C4-737F-02BC288B8807}"/>
              </a:ext>
            </a:extLst>
          </p:cNvPr>
          <p:cNvCxnSpPr>
            <a:cxnSpLocks/>
          </p:cNvCxnSpPr>
          <p:nvPr/>
        </p:nvCxnSpPr>
        <p:spPr>
          <a:xfrm>
            <a:off x="7799478" y="3259657"/>
            <a:ext cx="0" cy="82224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Ngoặc móc Phải 29">
            <a:extLst>
              <a:ext uri="{FF2B5EF4-FFF2-40B4-BE49-F238E27FC236}">
                <a16:creationId xmlns:a16="http://schemas.microsoft.com/office/drawing/2014/main" id="{D20307F5-3948-109A-57D8-D2FD6E4C09B5}"/>
              </a:ext>
            </a:extLst>
          </p:cNvPr>
          <p:cNvSpPr/>
          <p:nvPr/>
        </p:nvSpPr>
        <p:spPr>
          <a:xfrm>
            <a:off x="9565193" y="2830817"/>
            <a:ext cx="301706" cy="1322538"/>
          </a:xfrm>
          <a:prstGeom prst="rightBrace">
            <a:avLst>
              <a:gd name="adj1" fmla="val 64318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id="{2DDEC4C1-199D-3A1A-5F5A-CC85F10D775A}"/>
                  </a:ext>
                </a:extLst>
              </p:cNvPr>
              <p:cNvSpPr/>
              <p:nvPr/>
            </p:nvSpPr>
            <p:spPr>
              <a:xfrm>
                <a:off x="9837872" y="3043386"/>
                <a:ext cx="1257332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0" cap="none" spc="0">
                    <a:ln w="0"/>
                    <a:solidFill>
                      <a:schemeClr val="tx1"/>
                    </a:solidFill>
                    <a:latin typeface="Calibri (Thân)"/>
                  </a:rPr>
                  <a:t>625 </a:t>
                </a:r>
                <a14:m>
                  <m:oMath xmlns:m="http://schemas.openxmlformats.org/officeDocument/2006/math">
                    <m:r>
                      <a:rPr lang="en-US" sz="4000" b="0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vi-VN" sz="4000" b="0" cap="none" spc="0">
                  <a:ln w="0"/>
                  <a:solidFill>
                    <a:schemeClr val="tx1"/>
                  </a:solidFill>
                  <a:latin typeface="Calibri (Thân)"/>
                </a:endParaRPr>
              </a:p>
            </p:txBody>
          </p:sp>
        </mc:Choice>
        <mc:Fallback xmlns=""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id="{2DDEC4C1-199D-3A1A-5F5A-CC85F10D7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872" y="3043386"/>
                <a:ext cx="1257332" cy="707886"/>
              </a:xfrm>
              <a:prstGeom prst="rect">
                <a:avLst/>
              </a:prstGeom>
              <a:blipFill>
                <a:blip r:embed="rId6"/>
                <a:stretch>
                  <a:fillRect l="-16990" t="-15517" r="-2427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49" name="Nhóm 2048">
            <a:extLst>
              <a:ext uri="{FF2B5EF4-FFF2-40B4-BE49-F238E27FC236}">
                <a16:creationId xmlns:a16="http://schemas.microsoft.com/office/drawing/2014/main" id="{16E7D5CF-F584-E402-B2FB-B44A4ED2DF4B}"/>
              </a:ext>
            </a:extLst>
          </p:cNvPr>
          <p:cNvGrpSpPr/>
          <p:nvPr/>
        </p:nvGrpSpPr>
        <p:grpSpPr>
          <a:xfrm>
            <a:off x="5042625" y="4463466"/>
            <a:ext cx="3681993" cy="4668967"/>
            <a:chOff x="2484222" y="4969205"/>
            <a:chExt cx="3086100" cy="4226880"/>
          </a:xfrm>
        </p:grpSpPr>
        <p:sp>
          <p:nvSpPr>
            <p:cNvPr id="2048" name="Hình chữ nhật: Góc Tròn 2047">
              <a:extLst>
                <a:ext uri="{FF2B5EF4-FFF2-40B4-BE49-F238E27FC236}">
                  <a16:creationId xmlns:a16="http://schemas.microsoft.com/office/drawing/2014/main" id="{CDC8D1D2-7B05-DB9C-45AD-2C6CC41EC6E3}"/>
                </a:ext>
              </a:extLst>
            </p:cNvPr>
            <p:cNvSpPr/>
            <p:nvPr/>
          </p:nvSpPr>
          <p:spPr>
            <a:xfrm>
              <a:off x="2484222" y="5652087"/>
              <a:ext cx="3086100" cy="3543998"/>
            </a:xfrm>
            <a:prstGeom prst="roundRect">
              <a:avLst>
                <a:gd name="adj" fmla="val 50000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3" name="Picture 3">
              <a:extLst>
                <a:ext uri="{FF2B5EF4-FFF2-40B4-BE49-F238E27FC236}">
                  <a16:creationId xmlns:a16="http://schemas.microsoft.com/office/drawing/2014/main" id="{F034ADFA-9586-6D30-B180-61F62A427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722482" y="4969205"/>
              <a:ext cx="2609579" cy="119279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51" name="Hình chữ nhật 2050">
                <a:extLst>
                  <a:ext uri="{FF2B5EF4-FFF2-40B4-BE49-F238E27FC236}">
                    <a16:creationId xmlns:a16="http://schemas.microsoft.com/office/drawing/2014/main" id="{0A158996-AD26-E6B8-C85B-7C75EECFF8EE}"/>
                  </a:ext>
                </a:extLst>
              </p:cNvPr>
              <p:cNvSpPr/>
              <p:nvPr/>
            </p:nvSpPr>
            <p:spPr>
              <a:xfrm>
                <a:off x="5344318" y="5781015"/>
                <a:ext cx="3078600" cy="212365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</a:rPr>
                  <a:t>Bước 1</a:t>
                </a:r>
              </a:p>
              <a:p>
                <a:pPr algn="ctr"/>
                <a:r>
                  <a:rPr lang="en-US" sz="4400">
                    <a:ln w="0"/>
                  </a:rPr>
                  <a:t>Tìm bể B:</a:t>
                </a:r>
              </a:p>
              <a:p>
                <a:pPr algn="ctr"/>
                <a:r>
                  <a:rPr lang="en-US" sz="4400">
                    <a:ln w="0"/>
                  </a:rPr>
                  <a:t>625 </a:t>
                </a:r>
                <a14:m>
                  <m:oMath xmlns:m="http://schemas.openxmlformats.org/officeDocument/2006/math">
                    <m:r>
                      <a:rPr lang="en-US" sz="4400" b="0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4400" b="0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>
                    <a:ln w="0"/>
                  </a:rPr>
                  <a:t>– 250 </a:t>
                </a:r>
                <a14:m>
                  <m:oMath xmlns:m="http://schemas.openxmlformats.org/officeDocument/2006/math">
                    <m:r>
                      <a:rPr lang="en-US" sz="4400" i="1">
                        <a:ln w="0"/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sz="4400">
                  <a:ln w="0"/>
                </a:endParaRPr>
              </a:p>
            </p:txBody>
          </p:sp>
        </mc:Choice>
        <mc:Fallback xmlns="">
          <p:sp>
            <p:nvSpPr>
              <p:cNvPr id="2051" name="Hình chữ nhật 2050">
                <a:extLst>
                  <a:ext uri="{FF2B5EF4-FFF2-40B4-BE49-F238E27FC236}">
                    <a16:creationId xmlns:a16="http://schemas.microsoft.com/office/drawing/2014/main" id="{0A158996-AD26-E6B8-C85B-7C75EECFF8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318" y="5781015"/>
                <a:ext cx="3078600" cy="2123658"/>
              </a:xfrm>
              <a:prstGeom prst="rect">
                <a:avLst/>
              </a:prstGeom>
              <a:blipFill>
                <a:blip r:embed="rId9"/>
                <a:stretch>
                  <a:fillRect l="-7723" t="-5731" r="-990" b="-126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52" name="Nhóm 2051">
            <a:extLst>
              <a:ext uri="{FF2B5EF4-FFF2-40B4-BE49-F238E27FC236}">
                <a16:creationId xmlns:a16="http://schemas.microsoft.com/office/drawing/2014/main" id="{BD01AEC8-F7A7-B806-C809-3B3263FF1077}"/>
              </a:ext>
            </a:extLst>
          </p:cNvPr>
          <p:cNvGrpSpPr/>
          <p:nvPr/>
        </p:nvGrpSpPr>
        <p:grpSpPr>
          <a:xfrm>
            <a:off x="9657637" y="4463466"/>
            <a:ext cx="3681993" cy="4668967"/>
            <a:chOff x="2484222" y="4969205"/>
            <a:chExt cx="3086100" cy="4226880"/>
          </a:xfrm>
        </p:grpSpPr>
        <p:sp>
          <p:nvSpPr>
            <p:cNvPr id="2053" name="Hình chữ nhật: Góc Tròn 2052">
              <a:extLst>
                <a:ext uri="{FF2B5EF4-FFF2-40B4-BE49-F238E27FC236}">
                  <a16:creationId xmlns:a16="http://schemas.microsoft.com/office/drawing/2014/main" id="{9B1B5935-E373-9360-8C95-E83A0CB15578}"/>
                </a:ext>
              </a:extLst>
            </p:cNvPr>
            <p:cNvSpPr/>
            <p:nvPr/>
          </p:nvSpPr>
          <p:spPr>
            <a:xfrm>
              <a:off x="2484222" y="5652087"/>
              <a:ext cx="3086100" cy="3543998"/>
            </a:xfrm>
            <a:prstGeom prst="roundRect">
              <a:avLst>
                <a:gd name="adj" fmla="val 50000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054" name="Picture 3">
              <a:extLst>
                <a:ext uri="{FF2B5EF4-FFF2-40B4-BE49-F238E27FC236}">
                  <a16:creationId xmlns:a16="http://schemas.microsoft.com/office/drawing/2014/main" id="{C41F001F-1774-9D39-9369-14A7B5FF2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722482" y="4969205"/>
              <a:ext cx="2609579" cy="1192795"/>
            </a:xfrm>
            <a:prstGeom prst="rect">
              <a:avLst/>
            </a:prstGeom>
          </p:spPr>
        </p:pic>
      </p:grpSp>
      <p:sp>
        <p:nvSpPr>
          <p:cNvPr id="2055" name="Hình chữ nhật 2054">
            <a:extLst>
              <a:ext uri="{FF2B5EF4-FFF2-40B4-BE49-F238E27FC236}">
                <a16:creationId xmlns:a16="http://schemas.microsoft.com/office/drawing/2014/main" id="{51598DE3-F485-E2FC-E67A-CC46C471FFA8}"/>
              </a:ext>
            </a:extLst>
          </p:cNvPr>
          <p:cNvSpPr/>
          <p:nvPr/>
        </p:nvSpPr>
        <p:spPr>
          <a:xfrm>
            <a:off x="9638305" y="5781015"/>
            <a:ext cx="355874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chemeClr val="tx1"/>
                </a:solidFill>
              </a:rPr>
              <a:t>Bước 2</a:t>
            </a:r>
          </a:p>
          <a:p>
            <a:pPr algn="ctr"/>
            <a:r>
              <a:rPr lang="en-US" sz="4400">
                <a:ln w="0"/>
              </a:rPr>
              <a:t>Bể B nhiều hơn bể A:</a:t>
            </a:r>
          </a:p>
          <a:p>
            <a:pPr algn="ctr"/>
            <a:r>
              <a:rPr lang="en-US" sz="4400">
                <a:ln w="0"/>
              </a:rPr>
              <a:t>Bể B – Bể A</a:t>
            </a:r>
          </a:p>
        </p:txBody>
      </p:sp>
    </p:spTree>
    <p:extLst>
      <p:ext uri="{BB962C8B-B14F-4D97-AF65-F5344CB8AC3E}">
        <p14:creationId xmlns:p14="http://schemas.microsoft.com/office/powerpoint/2010/main" val="3838714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8" grpId="0"/>
      <p:bldP spid="19" grpId="0"/>
      <p:bldP spid="21" grpId="0" animBg="1"/>
      <p:bldP spid="25" grpId="0"/>
      <p:bldP spid="30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78853"/>
            <a:ext cx="16253913" cy="9329295"/>
            <a:chOff x="0" y="0"/>
            <a:chExt cx="4025391" cy="23104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5392" cy="2310463"/>
            </a:xfrm>
            <a:custGeom>
              <a:avLst/>
              <a:gdLst/>
              <a:ahLst/>
              <a:cxnLst/>
              <a:rect l="l" t="t" r="r" b="b"/>
              <a:pathLst>
                <a:path w="4025392" h="2310463">
                  <a:moveTo>
                    <a:pt x="23816" y="0"/>
                  </a:moveTo>
                  <a:lnTo>
                    <a:pt x="4001576" y="0"/>
                  </a:lnTo>
                  <a:cubicBezTo>
                    <a:pt x="4007892" y="0"/>
                    <a:pt x="4013950" y="2509"/>
                    <a:pt x="4018416" y="6975"/>
                  </a:cubicBezTo>
                  <a:cubicBezTo>
                    <a:pt x="4022882" y="11442"/>
                    <a:pt x="4025392" y="17499"/>
                    <a:pt x="4025392" y="23816"/>
                  </a:cubicBezTo>
                  <a:lnTo>
                    <a:pt x="4025392" y="2286647"/>
                  </a:lnTo>
                  <a:cubicBezTo>
                    <a:pt x="4025392" y="2299800"/>
                    <a:pt x="4014729" y="2310463"/>
                    <a:pt x="4001576" y="2310463"/>
                  </a:cubicBezTo>
                  <a:lnTo>
                    <a:pt x="23816" y="2310463"/>
                  </a:lnTo>
                  <a:cubicBezTo>
                    <a:pt x="10663" y="2310463"/>
                    <a:pt x="0" y="2299800"/>
                    <a:pt x="0" y="2286647"/>
                  </a:cubicBezTo>
                  <a:lnTo>
                    <a:pt x="0" y="23816"/>
                  </a:lnTo>
                  <a:cubicBezTo>
                    <a:pt x="0" y="10663"/>
                    <a:pt x="10663" y="0"/>
                    <a:pt x="23816" y="0"/>
                  </a:cubicBezTo>
                  <a:close/>
                </a:path>
              </a:pathLst>
            </a:custGeom>
            <a:solidFill>
              <a:srgbClr val="FFFFFF"/>
            </a:solidFill>
            <a:ln w="123825">
              <a:solidFill>
                <a:srgbClr val="6FAF0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55692" y="1610547"/>
            <a:ext cx="14799931" cy="7647770"/>
            <a:chOff x="0" y="0"/>
            <a:chExt cx="3897924" cy="20142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7924" cy="2014227"/>
            </a:xfrm>
            <a:custGeom>
              <a:avLst/>
              <a:gdLst/>
              <a:ahLst/>
              <a:cxnLst/>
              <a:rect l="l" t="t" r="r" b="b"/>
              <a:pathLst>
                <a:path w="3897924" h="2014227">
                  <a:moveTo>
                    <a:pt x="26155" y="0"/>
                  </a:moveTo>
                  <a:lnTo>
                    <a:pt x="3871769" y="0"/>
                  </a:lnTo>
                  <a:cubicBezTo>
                    <a:pt x="3878706" y="0"/>
                    <a:pt x="3885359" y="2756"/>
                    <a:pt x="3890264" y="7661"/>
                  </a:cubicBezTo>
                  <a:cubicBezTo>
                    <a:pt x="3895169" y="12566"/>
                    <a:pt x="3897924" y="19218"/>
                    <a:pt x="3897924" y="26155"/>
                  </a:cubicBezTo>
                  <a:lnTo>
                    <a:pt x="3897924" y="1988072"/>
                  </a:lnTo>
                  <a:cubicBezTo>
                    <a:pt x="3897924" y="2002517"/>
                    <a:pt x="3886214" y="2014227"/>
                    <a:pt x="3871769" y="2014227"/>
                  </a:cubicBezTo>
                  <a:lnTo>
                    <a:pt x="26155" y="2014227"/>
                  </a:lnTo>
                  <a:cubicBezTo>
                    <a:pt x="11710" y="2014227"/>
                    <a:pt x="0" y="2002517"/>
                    <a:pt x="0" y="1988072"/>
                  </a:cubicBezTo>
                  <a:lnTo>
                    <a:pt x="0" y="26155"/>
                  </a:lnTo>
                  <a:cubicBezTo>
                    <a:pt x="0" y="11710"/>
                    <a:pt x="11710" y="0"/>
                    <a:pt x="2615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6FAF07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213771" y="949278"/>
            <a:ext cx="9860459" cy="1322539"/>
            <a:chOff x="0" y="0"/>
            <a:chExt cx="3029999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29999" cy="406400"/>
            </a:xfrm>
            <a:custGeom>
              <a:avLst/>
              <a:gdLst/>
              <a:ahLst/>
              <a:cxnLst/>
              <a:rect l="l" t="t" r="r" b="b"/>
              <a:pathLst>
                <a:path w="3029999" h="406400">
                  <a:moveTo>
                    <a:pt x="78515" y="0"/>
                  </a:moveTo>
                  <a:lnTo>
                    <a:pt x="2951484" y="0"/>
                  </a:lnTo>
                  <a:cubicBezTo>
                    <a:pt x="2972308" y="0"/>
                    <a:pt x="2992278" y="8272"/>
                    <a:pt x="3007003" y="22996"/>
                  </a:cubicBezTo>
                  <a:cubicBezTo>
                    <a:pt x="3021727" y="37721"/>
                    <a:pt x="3029999" y="57691"/>
                    <a:pt x="3029999" y="78515"/>
                  </a:cubicBezTo>
                  <a:lnTo>
                    <a:pt x="3029999" y="327885"/>
                  </a:lnTo>
                  <a:cubicBezTo>
                    <a:pt x="3029999" y="348709"/>
                    <a:pt x="3021727" y="368679"/>
                    <a:pt x="3007003" y="383404"/>
                  </a:cubicBezTo>
                  <a:cubicBezTo>
                    <a:pt x="2992278" y="398128"/>
                    <a:pt x="2972308" y="406400"/>
                    <a:pt x="2951484" y="406400"/>
                  </a:cubicBezTo>
                  <a:lnTo>
                    <a:pt x="78515" y="406400"/>
                  </a:lnTo>
                  <a:cubicBezTo>
                    <a:pt x="57691" y="406400"/>
                    <a:pt x="37721" y="398128"/>
                    <a:pt x="22996" y="383404"/>
                  </a:cubicBezTo>
                  <a:cubicBezTo>
                    <a:pt x="8272" y="368679"/>
                    <a:pt x="0" y="348709"/>
                    <a:pt x="0" y="327885"/>
                  </a:cubicBezTo>
                  <a:lnTo>
                    <a:pt x="0" y="78515"/>
                  </a:lnTo>
                  <a:cubicBezTo>
                    <a:pt x="0" y="57691"/>
                    <a:pt x="8272" y="37721"/>
                    <a:pt x="22996" y="22996"/>
                  </a:cubicBezTo>
                  <a:cubicBezTo>
                    <a:pt x="37721" y="8272"/>
                    <a:pt x="57691" y="0"/>
                    <a:pt x="78515" y="0"/>
                  </a:cubicBezTo>
                  <a:close/>
                </a:path>
              </a:pathLst>
            </a:custGeom>
            <a:solidFill>
              <a:srgbClr val="FFFFFF"/>
            </a:solidFill>
            <a:ln w="57150">
              <a:solidFill>
                <a:srgbClr val="6FAF07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408971" y="1131695"/>
            <a:ext cx="9665257" cy="807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6478"/>
              </a:lnSpc>
            </a:pPr>
            <a:r>
              <a:rPr lang="en-US" sz="5400" b="1">
                <a:solidFill>
                  <a:srgbClr val="FF0000"/>
                </a:solidFill>
                <a:latin typeface="+mj-lt"/>
              </a:rPr>
              <a:t>8. Giải bài toán theo tóm tắt sau: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B22196A-9E68-54F8-05A2-308A2C00364F}"/>
              </a:ext>
            </a:extLst>
          </p:cNvPr>
          <p:cNvSpPr/>
          <p:nvPr/>
        </p:nvSpPr>
        <p:spPr>
          <a:xfrm>
            <a:off x="2134332" y="2545925"/>
            <a:ext cx="1806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latin typeface="Calibri (Thân)"/>
              </a:rPr>
              <a:t>Bể A: </a:t>
            </a:r>
            <a:endParaRPr lang="vi-VN" sz="5400" b="0" cap="none" spc="0">
              <a:ln w="0"/>
              <a:solidFill>
                <a:schemeClr val="tx1"/>
              </a:solidFill>
              <a:latin typeface="Calibri (Thân)"/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B2DAC9FB-CC26-3B40-0595-D348009C8C15}"/>
              </a:ext>
            </a:extLst>
          </p:cNvPr>
          <p:cNvCxnSpPr/>
          <p:nvPr/>
        </p:nvCxnSpPr>
        <p:spPr>
          <a:xfrm>
            <a:off x="3941237" y="3079325"/>
            <a:ext cx="4116841" cy="0"/>
          </a:xfrm>
          <a:prstGeom prst="line">
            <a:avLst/>
          </a:prstGeom>
          <a:ln w="76200">
            <a:solidFill>
              <a:srgbClr val="293CF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goặc móc Trái 13">
            <a:extLst>
              <a:ext uri="{FF2B5EF4-FFF2-40B4-BE49-F238E27FC236}">
                <a16:creationId xmlns:a16="http://schemas.microsoft.com/office/drawing/2014/main" id="{88A71D6E-EEA0-76DB-54C0-349F334B1288}"/>
              </a:ext>
            </a:extLst>
          </p:cNvPr>
          <p:cNvSpPr/>
          <p:nvPr/>
        </p:nvSpPr>
        <p:spPr>
          <a:xfrm rot="5400000">
            <a:off x="5838381" y="783428"/>
            <a:ext cx="322552" cy="4116841"/>
          </a:xfrm>
          <a:prstGeom prst="leftBrace">
            <a:avLst>
              <a:gd name="adj1" fmla="val 81872"/>
              <a:gd name="adj2" fmla="val 50000"/>
            </a:avLst>
          </a:prstGeom>
          <a:ln w="38100">
            <a:solidFill>
              <a:srgbClr val="293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9E19382C-C390-0D3C-11CF-3644F79D1365}"/>
                  </a:ext>
                </a:extLst>
              </p:cNvPr>
              <p:cNvSpPr/>
              <p:nvPr/>
            </p:nvSpPr>
            <p:spPr>
              <a:xfrm>
                <a:off x="5447250" y="2119690"/>
                <a:ext cx="1257331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0" cap="none" spc="0">
                    <a:ln w="0"/>
                    <a:solidFill>
                      <a:schemeClr val="tx1"/>
                    </a:solidFill>
                    <a:latin typeface="Calibri (Thân)"/>
                  </a:rPr>
                  <a:t>250 </a:t>
                </a:r>
                <a14:m>
                  <m:oMath xmlns:m="http://schemas.openxmlformats.org/officeDocument/2006/math">
                    <m:r>
                      <a:rPr lang="en-US" sz="4000" b="0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vi-VN" sz="4000" b="0" cap="none" spc="0">
                  <a:ln w="0"/>
                  <a:solidFill>
                    <a:schemeClr val="tx1"/>
                  </a:solidFill>
                  <a:latin typeface="Calibri (Thân)"/>
                </a:endParaRPr>
              </a:p>
            </p:txBody>
          </p:sp>
        </mc:Choice>
        <mc:Fallback xmlns="">
          <p:sp>
            <p:nvSpPr>
              <p:cNvPr id="18" name="Hình chữ nhật 17">
                <a:extLst>
                  <a:ext uri="{FF2B5EF4-FFF2-40B4-BE49-F238E27FC236}">
                    <a16:creationId xmlns:a16="http://schemas.microsoft.com/office/drawing/2014/main" id="{9E19382C-C390-0D3C-11CF-3644F79D13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250" y="2119690"/>
                <a:ext cx="1257331" cy="707886"/>
              </a:xfrm>
              <a:prstGeom prst="rect">
                <a:avLst/>
              </a:prstGeom>
              <a:blipFill>
                <a:blip r:embed="rId4"/>
                <a:stretch>
                  <a:fillRect l="-16990" t="-15517" r="-2427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6A4C4D9B-608F-75B5-24C4-62826F33454D}"/>
              </a:ext>
            </a:extLst>
          </p:cNvPr>
          <p:cNvSpPr/>
          <p:nvPr/>
        </p:nvSpPr>
        <p:spPr>
          <a:xfrm>
            <a:off x="2134332" y="3381970"/>
            <a:ext cx="1806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latin typeface="Calibri (Thân)"/>
              </a:rPr>
              <a:t>Bể B: </a:t>
            </a:r>
            <a:endParaRPr lang="vi-VN" sz="5400" b="0" cap="none" spc="0">
              <a:ln w="0"/>
              <a:solidFill>
                <a:schemeClr val="tx1"/>
              </a:solidFill>
              <a:latin typeface="Calibri (Thân)"/>
            </a:endParaRP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38B775F3-7CA1-9436-6EA3-93325516AF3C}"/>
              </a:ext>
            </a:extLst>
          </p:cNvPr>
          <p:cNvCxnSpPr>
            <a:cxnSpLocks/>
          </p:cNvCxnSpPr>
          <p:nvPr/>
        </p:nvCxnSpPr>
        <p:spPr>
          <a:xfrm>
            <a:off x="3941236" y="3931661"/>
            <a:ext cx="4116841" cy="0"/>
          </a:xfrm>
          <a:prstGeom prst="line">
            <a:avLst/>
          </a:prstGeom>
          <a:ln w="76200">
            <a:solidFill>
              <a:srgbClr val="293CF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goặc móc Trái 20">
            <a:extLst>
              <a:ext uri="{FF2B5EF4-FFF2-40B4-BE49-F238E27FC236}">
                <a16:creationId xmlns:a16="http://schemas.microsoft.com/office/drawing/2014/main" id="{7FCDE7C6-99FA-2D3D-30B6-4B608FFBD479}"/>
              </a:ext>
            </a:extLst>
          </p:cNvPr>
          <p:cNvSpPr/>
          <p:nvPr/>
        </p:nvSpPr>
        <p:spPr>
          <a:xfrm rot="5400000">
            <a:off x="8639038" y="2985914"/>
            <a:ext cx="258793" cy="1420720"/>
          </a:xfrm>
          <a:prstGeom prst="leftBrace">
            <a:avLst>
              <a:gd name="adj1" fmla="val 81872"/>
              <a:gd name="adj2" fmla="val 50000"/>
            </a:avLst>
          </a:prstGeom>
          <a:ln w="38100">
            <a:solidFill>
              <a:srgbClr val="293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50C8ED47-BEAC-8FB8-F2A8-079A28D17D8C}"/>
              </a:ext>
            </a:extLst>
          </p:cNvPr>
          <p:cNvCxnSpPr>
            <a:cxnSpLocks/>
          </p:cNvCxnSpPr>
          <p:nvPr/>
        </p:nvCxnSpPr>
        <p:spPr>
          <a:xfrm>
            <a:off x="8058077" y="3931661"/>
            <a:ext cx="1420719" cy="0"/>
          </a:xfrm>
          <a:prstGeom prst="line">
            <a:avLst/>
          </a:prstGeom>
          <a:ln w="76200">
            <a:solidFill>
              <a:srgbClr val="293CF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ình chữ nhật 24">
                <a:extLst>
                  <a:ext uri="{FF2B5EF4-FFF2-40B4-BE49-F238E27FC236}">
                    <a16:creationId xmlns:a16="http://schemas.microsoft.com/office/drawing/2014/main" id="{EF3969BD-11A5-9156-A49A-1FF62337EC47}"/>
                  </a:ext>
                </a:extLst>
              </p:cNvPr>
              <p:cNvSpPr/>
              <p:nvPr/>
            </p:nvSpPr>
            <p:spPr>
              <a:xfrm>
                <a:off x="8434648" y="2893141"/>
                <a:ext cx="715517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0" cap="none" spc="0">
                    <a:ln w="0"/>
                    <a:solidFill>
                      <a:schemeClr val="tx1"/>
                    </a:solidFill>
                    <a:latin typeface="Calibri (Thân)"/>
                  </a:rPr>
                  <a:t>? </a:t>
                </a:r>
                <a14:m>
                  <m:oMath xmlns:m="http://schemas.openxmlformats.org/officeDocument/2006/math">
                    <m:r>
                      <a:rPr lang="en-US" sz="4000" b="0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vi-VN" sz="4000" b="0" cap="none" spc="0">
                  <a:ln w="0"/>
                  <a:solidFill>
                    <a:schemeClr val="tx1"/>
                  </a:solidFill>
                  <a:latin typeface="Calibri (Thân)"/>
                </a:endParaRPr>
              </a:p>
            </p:txBody>
          </p:sp>
        </mc:Choice>
        <mc:Fallback xmlns="">
          <p:sp>
            <p:nvSpPr>
              <p:cNvPr id="25" name="Hình chữ nhật 24">
                <a:extLst>
                  <a:ext uri="{FF2B5EF4-FFF2-40B4-BE49-F238E27FC236}">
                    <a16:creationId xmlns:a16="http://schemas.microsoft.com/office/drawing/2014/main" id="{EF3969BD-11A5-9156-A49A-1FF62337E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648" y="2893141"/>
                <a:ext cx="715517" cy="707886"/>
              </a:xfrm>
              <a:prstGeom prst="rect">
                <a:avLst/>
              </a:prstGeom>
              <a:blipFill>
                <a:blip r:embed="rId5"/>
                <a:stretch>
                  <a:fillRect l="-30769" t="-15517" r="-4274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FFF7895A-88B7-D55D-6720-654A75FB4B30}"/>
              </a:ext>
            </a:extLst>
          </p:cNvPr>
          <p:cNvCxnSpPr>
            <a:cxnSpLocks/>
          </p:cNvCxnSpPr>
          <p:nvPr/>
        </p:nvCxnSpPr>
        <p:spPr>
          <a:xfrm>
            <a:off x="3941235" y="3109412"/>
            <a:ext cx="0" cy="82224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1406400A-3A88-B1C4-737F-02BC288B8807}"/>
              </a:ext>
            </a:extLst>
          </p:cNvPr>
          <p:cNvCxnSpPr>
            <a:cxnSpLocks/>
          </p:cNvCxnSpPr>
          <p:nvPr/>
        </p:nvCxnSpPr>
        <p:spPr>
          <a:xfrm>
            <a:off x="8058074" y="3109412"/>
            <a:ext cx="0" cy="822249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Ngoặc móc Phải 29">
            <a:extLst>
              <a:ext uri="{FF2B5EF4-FFF2-40B4-BE49-F238E27FC236}">
                <a16:creationId xmlns:a16="http://schemas.microsoft.com/office/drawing/2014/main" id="{D20307F5-3948-109A-57D8-D2FD6E4C09B5}"/>
              </a:ext>
            </a:extLst>
          </p:cNvPr>
          <p:cNvSpPr/>
          <p:nvPr/>
        </p:nvSpPr>
        <p:spPr>
          <a:xfrm>
            <a:off x="9823789" y="2680572"/>
            <a:ext cx="301706" cy="1322538"/>
          </a:xfrm>
          <a:prstGeom prst="rightBrace">
            <a:avLst>
              <a:gd name="adj1" fmla="val 64318"/>
              <a:gd name="adj2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id="{2DDEC4C1-199D-3A1A-5F5A-CC85F10D775A}"/>
                  </a:ext>
                </a:extLst>
              </p:cNvPr>
              <p:cNvSpPr/>
              <p:nvPr/>
            </p:nvSpPr>
            <p:spPr>
              <a:xfrm>
                <a:off x="10096468" y="2893141"/>
                <a:ext cx="1257332" cy="70788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0" cap="none" spc="0">
                    <a:ln w="0"/>
                    <a:solidFill>
                      <a:schemeClr val="tx1"/>
                    </a:solidFill>
                    <a:latin typeface="Calibri (Thân)"/>
                  </a:rPr>
                  <a:t>625 </a:t>
                </a:r>
                <a14:m>
                  <m:oMath xmlns:m="http://schemas.openxmlformats.org/officeDocument/2006/math">
                    <m:r>
                      <a:rPr lang="en-US" sz="4000" b="0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vi-VN" sz="4000" b="0" cap="none" spc="0">
                  <a:ln w="0"/>
                  <a:solidFill>
                    <a:schemeClr val="tx1"/>
                  </a:solidFill>
                  <a:latin typeface="Calibri (Thân)"/>
                </a:endParaRPr>
              </a:p>
            </p:txBody>
          </p:sp>
        </mc:Choice>
        <mc:Fallback xmlns=""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id="{2DDEC4C1-199D-3A1A-5F5A-CC85F10D7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468" y="2893141"/>
                <a:ext cx="1257332" cy="707886"/>
              </a:xfrm>
              <a:prstGeom prst="rect">
                <a:avLst/>
              </a:prstGeom>
              <a:blipFill>
                <a:blip r:embed="rId6"/>
                <a:stretch>
                  <a:fillRect l="-16425" t="-15517" r="-2415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Hình ảnh 8">
            <a:extLst>
              <a:ext uri="{FF2B5EF4-FFF2-40B4-BE49-F238E27FC236}">
                <a16:creationId xmlns:a16="http://schemas.microsoft.com/office/drawing/2014/main" id="{E3DC194C-1DD1-7203-E70F-C1305D6F63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44" b="40234"/>
          <a:stretch/>
        </p:blipFill>
        <p:spPr>
          <a:xfrm>
            <a:off x="2752939" y="4131172"/>
            <a:ext cx="13030200" cy="5024134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E841E35-A154-3736-530E-35DA263CE4A2}"/>
              </a:ext>
            </a:extLst>
          </p:cNvPr>
          <p:cNvSpPr/>
          <p:nvPr/>
        </p:nvSpPr>
        <p:spPr>
          <a:xfrm>
            <a:off x="8216630" y="4180047"/>
            <a:ext cx="2250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giải</a:t>
            </a:r>
            <a:endParaRPr lang="vi-VN" sz="5400" b="1" u="sng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BAA372CB-947A-2A54-C980-EF3FEC5F75AA}"/>
              </a:ext>
            </a:extLst>
          </p:cNvPr>
          <p:cNvSpPr/>
          <p:nvPr/>
        </p:nvSpPr>
        <p:spPr>
          <a:xfrm>
            <a:off x="3286339" y="4973452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 lít nước bể B chứa: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ình chữ nhật 21">
                <a:extLst>
                  <a:ext uri="{FF2B5EF4-FFF2-40B4-BE49-F238E27FC236}">
                    <a16:creationId xmlns:a16="http://schemas.microsoft.com/office/drawing/2014/main" id="{A07B7B9E-382A-596B-1966-DC2CFDD0948A}"/>
                  </a:ext>
                </a:extLst>
              </p:cNvPr>
              <p:cNvSpPr/>
              <p:nvPr/>
            </p:nvSpPr>
            <p:spPr>
              <a:xfrm>
                <a:off x="3286339" y="5744169"/>
                <a:ext cx="127254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en-US" sz="54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	625 – 250 = 375 (</a:t>
                </a:r>
                <a14:m>
                  <m:oMath xmlns:m="http://schemas.openxmlformats.org/officeDocument/2006/math">
                    <m:r>
                      <a:rPr lang="en-US" sz="5400" i="1">
                        <a:ln w="0"/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540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)</a:t>
                </a:r>
                <a:endParaRPr lang="vi-VN" sz="540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2" name="Hình chữ nhật 21">
                <a:extLst>
                  <a:ext uri="{FF2B5EF4-FFF2-40B4-BE49-F238E27FC236}">
                    <a16:creationId xmlns:a16="http://schemas.microsoft.com/office/drawing/2014/main" id="{A07B7B9E-382A-596B-1966-DC2CFDD094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339" y="5744169"/>
                <a:ext cx="12725400" cy="923330"/>
              </a:xfrm>
              <a:prstGeom prst="rect">
                <a:avLst/>
              </a:prstGeom>
              <a:blipFill>
                <a:blip r:embed="rId8"/>
                <a:stretch>
                  <a:fillRect t="-19737" b="-440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F5FFEA2E-BB19-75F9-235B-B701427CCFBC}"/>
              </a:ext>
            </a:extLst>
          </p:cNvPr>
          <p:cNvSpPr/>
          <p:nvPr/>
        </p:nvSpPr>
        <p:spPr>
          <a:xfrm>
            <a:off x="3286339" y="6571307"/>
            <a:ext cx="12725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Bể B chứa nhiều hơn bể A:</a:t>
            </a:r>
            <a:endParaRPr lang="vi-VN" sz="54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ình chữ nhật 25">
                <a:extLst>
                  <a:ext uri="{FF2B5EF4-FFF2-40B4-BE49-F238E27FC236}">
                    <a16:creationId xmlns:a16="http://schemas.microsoft.com/office/drawing/2014/main" id="{07A3487E-443F-7F9D-2371-A5E23E7D4B7D}"/>
                  </a:ext>
                </a:extLst>
              </p:cNvPr>
              <p:cNvSpPr/>
              <p:nvPr/>
            </p:nvSpPr>
            <p:spPr>
              <a:xfrm>
                <a:off x="3286339" y="7337528"/>
                <a:ext cx="127254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en-US" sz="54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	375 – 250 = 125 (</a:t>
                </a:r>
                <a14:m>
                  <m:oMath xmlns:m="http://schemas.openxmlformats.org/officeDocument/2006/math">
                    <m:r>
                      <a:rPr lang="en-US" sz="5400" i="1">
                        <a:ln w="0"/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54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) </a:t>
                </a:r>
                <a:endParaRPr lang="vi-VN" sz="540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6" name="Hình chữ nhật 25">
                <a:extLst>
                  <a:ext uri="{FF2B5EF4-FFF2-40B4-BE49-F238E27FC236}">
                    <a16:creationId xmlns:a16="http://schemas.microsoft.com/office/drawing/2014/main" id="{07A3487E-443F-7F9D-2371-A5E23E7D4B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339" y="7337528"/>
                <a:ext cx="12725400" cy="923330"/>
              </a:xfrm>
              <a:prstGeom prst="rect">
                <a:avLst/>
              </a:prstGeom>
              <a:blipFill>
                <a:blip r:embed="rId9"/>
                <a:stretch>
                  <a:fillRect t="-20530" b="-4437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ình chữ nhật 27">
                <a:extLst>
                  <a:ext uri="{FF2B5EF4-FFF2-40B4-BE49-F238E27FC236}">
                    <a16:creationId xmlns:a16="http://schemas.microsoft.com/office/drawing/2014/main" id="{31F88130-D607-FAE9-88BA-99CFDCDC5914}"/>
                  </a:ext>
                </a:extLst>
              </p:cNvPr>
              <p:cNvSpPr/>
              <p:nvPr/>
            </p:nvSpPr>
            <p:spPr>
              <a:xfrm>
                <a:off x="3286339" y="8164666"/>
                <a:ext cx="127254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3"/>
                <a:r>
                  <a:rPr lang="en-US" sz="54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	Đáp số: 125 (</a:t>
                </a:r>
                <a14:m>
                  <m:oMath xmlns:m="http://schemas.openxmlformats.org/officeDocument/2006/math">
                    <m:r>
                      <a:rPr lang="en-US" sz="5400" i="1">
                        <a:ln w="0"/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540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)</a:t>
                </a:r>
                <a:endParaRPr lang="vi-VN" sz="540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8" name="Hình chữ nhật 27">
                <a:extLst>
                  <a:ext uri="{FF2B5EF4-FFF2-40B4-BE49-F238E27FC236}">
                    <a16:creationId xmlns:a16="http://schemas.microsoft.com/office/drawing/2014/main" id="{31F88130-D607-FAE9-88BA-99CFDCDC5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339" y="8164666"/>
                <a:ext cx="12725400" cy="923330"/>
              </a:xfrm>
              <a:prstGeom prst="rect">
                <a:avLst/>
              </a:prstGeom>
              <a:blipFill>
                <a:blip r:embed="rId10"/>
                <a:stretch>
                  <a:fillRect t="-19737" b="-440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638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4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577</Words>
  <Application>Microsoft Office PowerPoint</Application>
  <PresentationFormat>Tùy chỉnh</PresentationFormat>
  <Paragraphs>87</Paragraphs>
  <Slides>14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Calibri</vt:lpstr>
      <vt:lpstr>VNI-Avo</vt:lpstr>
      <vt:lpstr>Calibri (Thân)</vt:lpstr>
      <vt:lpstr>Arial</vt:lpstr>
      <vt:lpstr>Cambria Math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lớp học 2</dc:title>
  <dc:creator>Hi There</dc:creator>
  <cp:lastModifiedBy>Kim Tuyền Phạm</cp:lastModifiedBy>
  <cp:revision>22</cp:revision>
  <dcterms:created xsi:type="dcterms:W3CDTF">2006-08-16T00:00:00Z</dcterms:created>
  <dcterms:modified xsi:type="dcterms:W3CDTF">2023-05-22T13:40:39Z</dcterms:modified>
  <dc:identifier>DAFhTPxSa9E</dc:identifier>
</cp:coreProperties>
</file>